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4876800" cy="7620000"/>
  <p:notesSz cx="6858000" cy="9144000"/>
  <p:embeddedFontLst>
    <p:embeddedFont>
      <p:font typeface="The Youngest Serif" charset="1" panose="00000500000000000000"/>
      <p:regular r:id="rId21"/>
    </p:embeddedFont>
    <p:embeddedFont>
      <p:font typeface="DM Sans Bold" charset="1" panose="00000000000000000000"/>
      <p:regular r:id="rId22"/>
    </p:embeddedFont>
    <p:embeddedFont>
      <p:font typeface="DM Sans" charset="1" panose="00000000000000000000"/>
      <p:regular r:id="rId23"/>
    </p:embeddedFont>
    <p:embeddedFont>
      <p:font typeface="DM Sans Italics" charset="1" panose="00000000000000000000"/>
      <p:regular r:id="rId24"/>
    </p:embeddedFont>
    <p:embeddedFont>
      <p:font typeface="The Seasons" charset="1" panose="00000000000000000000"/>
      <p:regular r:id="rId25"/>
    </p:embeddedFont>
    <p:embeddedFont>
      <p:font typeface="DM Sans Bold Italics" charset="1" panose="00000000000000000000"/>
      <p:regular r:id="rId26"/>
    </p:embeddedFont>
    <p:embeddedFont>
      <p:font typeface="The Youngest Script" charset="1" panose="000005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jpeg>
</file>

<file path=ppt/media/image12.png>
</file>

<file path=ppt/media/image13.png>
</file>

<file path=ppt/media/image14.svg>
</file>

<file path=ppt/media/image15.png>
</file>

<file path=ppt/media/image16.svg>
</file>

<file path=ppt/media/image2.jpeg>
</file>

<file path=ppt/media/image3.jpeg>
</file>

<file path=ppt/media/image4.png>
</file>

<file path=ppt/media/image5.jpeg>
</file>

<file path=ppt/media/image6.jpeg>
</file>

<file path=ppt/media/image7.pn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https://www.instagram.com/byamxni/" TargetMode="External" Type="http://schemas.openxmlformats.org/officeDocument/2006/relationships/hyperlink"/><Relationship Id="rId2" Target="https://github.com/felipeAguiarCode/prompts-recipe-to-create-a-ebook.git" TargetMode="External" Type="http://schemas.openxmlformats.org/officeDocument/2006/relationships/hyperlink"/><Relationship Id="rId3" Target="../media/image12.pn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 Id="rId8" Target="https://www.linkedin.com/in/pamela-amani/" TargetMode="External" Type="http://schemas.openxmlformats.org/officeDocument/2006/relationships/hyperlink"/><Relationship Id="rId9" Target="https://github.com/Byamxni" TargetMode="External" Type="http://schemas.openxmlformats.org/officeDocument/2006/relationships/hyperlink"/></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6F8377"/>
        </a:solidFill>
      </p:bgPr>
    </p:bg>
    <p:spTree>
      <p:nvGrpSpPr>
        <p:cNvPr id="1" name=""/>
        <p:cNvGrpSpPr/>
        <p:nvPr/>
      </p:nvGrpSpPr>
      <p:grpSpPr>
        <a:xfrm>
          <a:off x="0" y="0"/>
          <a:ext cx="0" cy="0"/>
          <a:chOff x="0" y="0"/>
          <a:chExt cx="0" cy="0"/>
        </a:xfrm>
      </p:grpSpPr>
      <p:grpSp>
        <p:nvGrpSpPr>
          <p:cNvPr name="Group 2" id="2"/>
          <p:cNvGrpSpPr/>
          <p:nvPr/>
        </p:nvGrpSpPr>
        <p:grpSpPr>
          <a:xfrm rot="0">
            <a:off x="-359782" y="6498205"/>
            <a:ext cx="5596364" cy="1268231"/>
            <a:chOff x="0" y="0"/>
            <a:chExt cx="3980530" cy="902055"/>
          </a:xfrm>
        </p:grpSpPr>
        <p:sp>
          <p:nvSpPr>
            <p:cNvPr name="Freeform 3" id="3"/>
            <p:cNvSpPr/>
            <p:nvPr/>
          </p:nvSpPr>
          <p:spPr>
            <a:xfrm flipH="false" flipV="false" rot="0">
              <a:off x="0" y="0"/>
              <a:ext cx="3980530" cy="902055"/>
            </a:xfrm>
            <a:custGeom>
              <a:avLst/>
              <a:gdLst/>
              <a:ahLst/>
              <a:cxnLst/>
              <a:rect r="r" b="b" t="t" l="l"/>
              <a:pathLst>
                <a:path h="902055" w="3980530">
                  <a:moveTo>
                    <a:pt x="0" y="0"/>
                  </a:moveTo>
                  <a:lnTo>
                    <a:pt x="3980530" y="0"/>
                  </a:lnTo>
                  <a:lnTo>
                    <a:pt x="3980530" y="902055"/>
                  </a:lnTo>
                  <a:lnTo>
                    <a:pt x="0" y="902055"/>
                  </a:lnTo>
                  <a:close/>
                </a:path>
              </a:pathLst>
            </a:custGeom>
            <a:solidFill>
              <a:srgbClr val="F4F0EB"/>
            </a:solidFill>
          </p:spPr>
        </p:sp>
        <p:sp>
          <p:nvSpPr>
            <p:cNvPr name="TextBox 4" id="4"/>
            <p:cNvSpPr txBox="true"/>
            <p:nvPr/>
          </p:nvSpPr>
          <p:spPr>
            <a:xfrm>
              <a:off x="0" y="0"/>
              <a:ext cx="3980530" cy="902055"/>
            </a:xfrm>
            <a:prstGeom prst="rect">
              <a:avLst/>
            </a:prstGeom>
          </p:spPr>
          <p:txBody>
            <a:bodyPr anchor="ctr" rtlCol="false" tIns="25394" lIns="25394" bIns="25394" rIns="25394"/>
            <a:lstStyle/>
            <a:p>
              <a:pPr algn="ctr">
                <a:lnSpc>
                  <a:spcPts val="1079"/>
                </a:lnSpc>
              </a:pPr>
            </a:p>
          </p:txBody>
        </p:sp>
      </p:grpSp>
      <p:grpSp>
        <p:nvGrpSpPr>
          <p:cNvPr name="Group 5" id="5"/>
          <p:cNvGrpSpPr/>
          <p:nvPr/>
        </p:nvGrpSpPr>
        <p:grpSpPr>
          <a:xfrm rot="0">
            <a:off x="0" y="2543602"/>
            <a:ext cx="4876800" cy="4064010"/>
            <a:chOff x="0" y="0"/>
            <a:chExt cx="6502400" cy="5418680"/>
          </a:xfrm>
        </p:grpSpPr>
        <p:pic>
          <p:nvPicPr>
            <p:cNvPr name="Picture 6" id="6"/>
            <p:cNvPicPr>
              <a:picLocks noChangeAspect="true"/>
            </p:cNvPicPr>
            <p:nvPr/>
          </p:nvPicPr>
          <p:blipFill>
            <a:blip r:embed="rId2"/>
            <a:srcRect l="0" t="8333" r="0" b="8333"/>
            <a:stretch>
              <a:fillRect/>
            </a:stretch>
          </p:blipFill>
          <p:spPr>
            <a:xfrm flipH="false" flipV="false">
              <a:off x="0" y="0"/>
              <a:ext cx="6502400" cy="5418680"/>
            </a:xfrm>
            <a:prstGeom prst="rect">
              <a:avLst/>
            </a:prstGeom>
          </p:spPr>
        </p:pic>
      </p:grpSp>
      <p:sp>
        <p:nvSpPr>
          <p:cNvPr name="TextBox 7" id="7"/>
          <p:cNvSpPr txBox="true"/>
          <p:nvPr/>
        </p:nvSpPr>
        <p:spPr>
          <a:xfrm rot="0">
            <a:off x="297180" y="801913"/>
            <a:ext cx="3869352" cy="1535701"/>
          </a:xfrm>
          <a:prstGeom prst="rect">
            <a:avLst/>
          </a:prstGeom>
        </p:spPr>
        <p:txBody>
          <a:bodyPr anchor="t" rtlCol="false" tIns="0" lIns="0" bIns="0" rIns="0">
            <a:spAutoFit/>
          </a:bodyPr>
          <a:lstStyle/>
          <a:p>
            <a:pPr algn="l">
              <a:lnSpc>
                <a:spcPts val="4047"/>
              </a:lnSpc>
            </a:pPr>
            <a:r>
              <a:rPr lang="en-US" sz="3373">
                <a:solidFill>
                  <a:srgbClr val="F4F0EB"/>
                </a:solidFill>
                <a:latin typeface="The Youngest Serif"/>
                <a:ea typeface="The Youngest Serif"/>
                <a:cs typeface="The Youngest Serif"/>
                <a:sym typeface="The Youngest Serif"/>
              </a:rPr>
              <a:t>IA, Sustentabilidade e o Futuro das Cidades</a:t>
            </a:r>
          </a:p>
        </p:txBody>
      </p:sp>
      <p:sp>
        <p:nvSpPr>
          <p:cNvPr name="TextBox 8" id="8"/>
          <p:cNvSpPr txBox="true"/>
          <p:nvPr/>
        </p:nvSpPr>
        <p:spPr>
          <a:xfrm rot="0">
            <a:off x="297180" y="548193"/>
            <a:ext cx="3360338" cy="180975"/>
          </a:xfrm>
          <a:prstGeom prst="rect">
            <a:avLst/>
          </a:prstGeom>
        </p:spPr>
        <p:txBody>
          <a:bodyPr anchor="t" rtlCol="false" tIns="0" lIns="0" bIns="0" rIns="0">
            <a:spAutoFit/>
          </a:bodyPr>
          <a:lstStyle/>
          <a:p>
            <a:pPr algn="l">
              <a:lnSpc>
                <a:spcPts val="1439"/>
              </a:lnSpc>
            </a:pPr>
            <a:r>
              <a:rPr lang="en-US" sz="1200" spc="141">
                <a:solidFill>
                  <a:srgbClr val="F4F0EB"/>
                </a:solidFill>
                <a:latin typeface="The Youngest Serif"/>
                <a:ea typeface="The Youngest Serif"/>
                <a:cs typeface="The Youngest Serif"/>
                <a:sym typeface="The Youngest Serif"/>
              </a:rPr>
              <a:t>ARQUITETURA DO INVISÍVEL:</a:t>
            </a:r>
          </a:p>
        </p:txBody>
      </p:sp>
      <p:sp>
        <p:nvSpPr>
          <p:cNvPr name="TextBox 9" id="9"/>
          <p:cNvSpPr txBox="true"/>
          <p:nvPr/>
        </p:nvSpPr>
        <p:spPr>
          <a:xfrm rot="0">
            <a:off x="297180" y="6798945"/>
            <a:ext cx="2773597" cy="483801"/>
          </a:xfrm>
          <a:prstGeom prst="rect">
            <a:avLst/>
          </a:prstGeom>
        </p:spPr>
        <p:txBody>
          <a:bodyPr anchor="t" rtlCol="false" tIns="0" lIns="0" bIns="0" rIns="0">
            <a:spAutoFit/>
          </a:bodyPr>
          <a:lstStyle/>
          <a:p>
            <a:pPr algn="l">
              <a:lnSpc>
                <a:spcPts val="1913"/>
              </a:lnSpc>
            </a:pPr>
            <a:r>
              <a:rPr lang="en-US" sz="1594">
                <a:solidFill>
                  <a:srgbClr val="6F8377"/>
                </a:solidFill>
                <a:latin typeface="The Youngest Serif"/>
                <a:ea typeface="The Youngest Serif"/>
                <a:cs typeface="The Youngest Serif"/>
                <a:sym typeface="The Youngest Serif"/>
              </a:rPr>
              <a:t>Pâmela (Amani) L. Silva</a:t>
            </a:r>
          </a:p>
          <a:p>
            <a:pPr algn="l">
              <a:lnSpc>
                <a:spcPts val="1913"/>
              </a:lnSpc>
            </a:pPr>
            <a:r>
              <a:rPr lang="en-US" sz="1594">
                <a:solidFill>
                  <a:srgbClr val="6F8377"/>
                </a:solidFill>
                <a:latin typeface="The Youngest Serif"/>
                <a:ea typeface="The Youngest Serif"/>
                <a:cs typeface="The Youngest Serif"/>
                <a:sym typeface="The Youngest Serif"/>
              </a:rPr>
              <a:t>@byamxni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grpSp>
        <p:nvGrpSpPr>
          <p:cNvPr name="Group 5" id="5"/>
          <p:cNvGrpSpPr/>
          <p:nvPr/>
        </p:nvGrpSpPr>
        <p:grpSpPr>
          <a:xfrm rot="0">
            <a:off x="2574183" y="5655349"/>
            <a:ext cx="1960176" cy="1245585"/>
            <a:chOff x="0" y="0"/>
            <a:chExt cx="2613569" cy="1660779"/>
          </a:xfrm>
        </p:grpSpPr>
        <p:pic>
          <p:nvPicPr>
            <p:cNvPr name="Picture 6" id="6"/>
            <p:cNvPicPr>
              <a:picLocks noChangeAspect="true"/>
            </p:cNvPicPr>
            <p:nvPr/>
          </p:nvPicPr>
          <p:blipFill>
            <a:blip r:embed="rId2"/>
            <a:srcRect l="0" t="2311" r="0" b="2311"/>
            <a:stretch>
              <a:fillRect/>
            </a:stretch>
          </p:blipFill>
          <p:spPr>
            <a:xfrm flipH="false" flipV="false">
              <a:off x="0" y="0"/>
              <a:ext cx="2613569" cy="1660779"/>
            </a:xfrm>
            <a:prstGeom prst="rect">
              <a:avLst/>
            </a:prstGeom>
          </p:spPr>
        </p:pic>
      </p:grpSp>
      <p:sp>
        <p:nvSpPr>
          <p:cNvPr name="TextBox 7" id="7"/>
          <p:cNvSpPr txBox="true"/>
          <p:nvPr/>
        </p:nvSpPr>
        <p:spPr>
          <a:xfrm rot="0">
            <a:off x="297180" y="1037847"/>
            <a:ext cx="3346232" cy="1046668"/>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Ética, Controle e Criação</a:t>
            </a:r>
          </a:p>
        </p:txBody>
      </p:sp>
      <p:sp>
        <p:nvSpPr>
          <p:cNvPr name="TextBox 8" id="8"/>
          <p:cNvSpPr txBox="true"/>
          <p:nvPr/>
        </p:nvSpPr>
        <p:spPr>
          <a:xfrm rot="0">
            <a:off x="297180" y="800655"/>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CAPÍTULO 4</a:t>
            </a:r>
          </a:p>
        </p:txBody>
      </p:sp>
      <p:grpSp>
        <p:nvGrpSpPr>
          <p:cNvPr name="Group 9" id="9"/>
          <p:cNvGrpSpPr/>
          <p:nvPr/>
        </p:nvGrpSpPr>
        <p:grpSpPr>
          <a:xfrm rot="0">
            <a:off x="297180" y="2226567"/>
            <a:ext cx="2050698" cy="4674367"/>
            <a:chOff x="0" y="0"/>
            <a:chExt cx="2734264" cy="6232489"/>
          </a:xfrm>
        </p:grpSpPr>
        <p:sp>
          <p:nvSpPr>
            <p:cNvPr name="TextBox 10" id="10"/>
            <p:cNvSpPr txBox="true"/>
            <p:nvPr/>
          </p:nvSpPr>
          <p:spPr>
            <a:xfrm rot="0">
              <a:off x="0" y="0"/>
              <a:ext cx="2734264" cy="1580049"/>
            </a:xfrm>
            <a:prstGeom prst="rect">
              <a:avLst/>
            </a:prstGeom>
          </p:spPr>
          <p:txBody>
            <a:bodyPr anchor="t" rtlCol="false" tIns="0" lIns="0" bIns="0" rIns="0">
              <a:spAutoFit/>
            </a:bodyPr>
            <a:lstStyle/>
            <a:p>
              <a:pPr algn="l">
                <a:lnSpc>
                  <a:spcPts val="959"/>
                </a:lnSpc>
                <a:spcBef>
                  <a:spcPct val="0"/>
                </a:spcBef>
              </a:pPr>
              <a:r>
                <a:rPr lang="en-US" b="true" sz="799">
                  <a:solidFill>
                    <a:srgbClr val="2B2C30"/>
                  </a:solidFill>
                  <a:latin typeface="DM Sans Bold"/>
                  <a:ea typeface="DM Sans Bold"/>
                  <a:cs typeface="DM Sans Bold"/>
                  <a:sym typeface="DM Sans Bold"/>
                </a:rPr>
                <a:t>O avanço da inteligência artificial (IA) no campo da arquitetura e do urbanismo levanta questões éticas fundamentais. À medida que delegamos parte do processo criativo a sistemas automatizados, torna-se necessário discutir quem define os critérios de projeto, quem controla os algoritmos e quais valores estão embutidos nas decisões computacionais.</a:t>
              </a:r>
            </a:p>
          </p:txBody>
        </p:sp>
        <p:sp>
          <p:nvSpPr>
            <p:cNvPr name="TextBox 11" id="11"/>
            <p:cNvSpPr txBox="true"/>
            <p:nvPr/>
          </p:nvSpPr>
          <p:spPr>
            <a:xfrm rot="0">
              <a:off x="0" y="1726099"/>
              <a:ext cx="2734264" cy="4506390"/>
            </a:xfrm>
            <a:prstGeom prst="rect">
              <a:avLst/>
            </a:prstGeom>
          </p:spPr>
          <p:txBody>
            <a:bodyPr anchor="t" rtlCol="false" tIns="0" lIns="0" bIns="0" rIns="0">
              <a:spAutoFit/>
            </a:bodyPr>
            <a:lstStyle/>
            <a:p>
              <a:pPr algn="l">
                <a:lnSpc>
                  <a:spcPts val="1119"/>
                </a:lnSpc>
              </a:pPr>
              <a:r>
                <a:rPr lang="en-US" sz="799" b="true">
                  <a:solidFill>
                    <a:srgbClr val="2B2C30"/>
                  </a:solidFill>
                  <a:latin typeface="DM Sans Bold"/>
                  <a:ea typeface="DM Sans Bold"/>
                  <a:cs typeface="DM Sans Bold"/>
                  <a:sym typeface="DM Sans Bold"/>
                </a:rPr>
                <a:t>Delegação criativa: riscos e implicações</a:t>
              </a:r>
            </a:p>
            <a:p>
              <a:pPr algn="l">
                <a:lnSpc>
                  <a:spcPts val="1119"/>
                </a:lnSpc>
              </a:pPr>
              <a:r>
                <a:rPr lang="en-US" sz="799">
                  <a:solidFill>
                    <a:srgbClr val="2B2C30"/>
                  </a:solidFill>
                  <a:latin typeface="DM Sans"/>
                  <a:ea typeface="DM Sans"/>
                  <a:cs typeface="DM Sans"/>
                  <a:sym typeface="DM Sans"/>
                </a:rPr>
                <a:t>Delegar tarefas criativas à IA pode trazer ganhos de eficiência, mas também implica riscos. A principal preocupação é a perda de intencionalidade humana no processo de projeto. Quando um sistema gera alternativas formais com base em dados históricos, ele tende a reproduzir padrões existentes — o que pode reforçar desigualdades espaciais, estéticas e sociais.</a:t>
              </a:r>
            </a:p>
            <a:p>
              <a:pPr algn="l">
                <a:lnSpc>
                  <a:spcPts val="1119"/>
                </a:lnSpc>
              </a:pPr>
            </a:p>
            <a:p>
              <a:pPr algn="l">
                <a:lnSpc>
                  <a:spcPts val="1119"/>
                </a:lnSpc>
              </a:pPr>
              <a:r>
                <a:rPr lang="en-US" sz="799">
                  <a:solidFill>
                    <a:srgbClr val="2B2C30"/>
                  </a:solidFill>
                  <a:latin typeface="DM Sans"/>
                  <a:ea typeface="DM Sans"/>
                  <a:cs typeface="DM Sans"/>
                  <a:sym typeface="DM Sans"/>
                </a:rPr>
                <a:t>Além disso, há o risco de dependência excessiva de soluções automatizadas, que podem ignorar variáveis subjetivas e contextuais. A arquitetura é, por natureza, situada: ela responde a clima, cultura, história e uso. Sistemas de IA, por mais avançados que sejam, não possuem sensibilidade para essas dimensões.</a:t>
              </a:r>
            </a:p>
            <a:p>
              <a:pPr algn="l">
                <a:lnSpc>
                  <a:spcPts val="1119"/>
                </a:lnSpc>
              </a:pPr>
            </a:p>
            <a:p>
              <a:pPr algn="ctr">
                <a:lnSpc>
                  <a:spcPts val="1119"/>
                </a:lnSpc>
              </a:pPr>
              <a:r>
                <a:rPr lang="en-US" sz="799" i="true">
                  <a:solidFill>
                    <a:srgbClr val="2B2C30"/>
                  </a:solidFill>
                  <a:latin typeface="DM Sans Italics"/>
                  <a:ea typeface="DM Sans Italics"/>
                  <a:cs typeface="DM Sans Italics"/>
                  <a:sym typeface="DM Sans Italics"/>
                </a:rPr>
                <a:t>“Automatizar sem escutar é projetar sem contexto.”</a:t>
              </a:r>
            </a:p>
            <a:p>
              <a:pPr algn="l">
                <a:lnSpc>
                  <a:spcPts val="1119"/>
                </a:lnSpc>
              </a:pPr>
            </a:p>
            <a:p>
              <a:pPr algn="l">
                <a:lnSpc>
                  <a:spcPts val="1119"/>
                </a:lnSpc>
              </a:pPr>
            </a:p>
          </p:txBody>
        </p:sp>
      </p:grpSp>
      <p:grpSp>
        <p:nvGrpSpPr>
          <p:cNvPr name="Group 12" id="12"/>
          <p:cNvGrpSpPr/>
          <p:nvPr/>
        </p:nvGrpSpPr>
        <p:grpSpPr>
          <a:xfrm rot="0">
            <a:off x="297180" y="184588"/>
            <a:ext cx="4282440" cy="118504"/>
            <a:chOff x="0" y="0"/>
            <a:chExt cx="5709920" cy="158005"/>
          </a:xfrm>
        </p:grpSpPr>
        <p:sp>
          <p:nvSpPr>
            <p:cNvPr name="TextBox 13" id="13"/>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4" id="14"/>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5" id="15"/>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sp>
        <p:nvSpPr>
          <p:cNvPr name="TextBox 16" id="16"/>
          <p:cNvSpPr txBox="true"/>
          <p:nvPr/>
        </p:nvSpPr>
        <p:spPr>
          <a:xfrm rot="0">
            <a:off x="2528922" y="2189290"/>
            <a:ext cx="2050698" cy="3519988"/>
          </a:xfrm>
          <a:prstGeom prst="rect">
            <a:avLst/>
          </a:prstGeom>
        </p:spPr>
        <p:txBody>
          <a:bodyPr anchor="t" rtlCol="false" tIns="0" lIns="0" bIns="0" rIns="0">
            <a:spAutoFit/>
          </a:bodyPr>
          <a:lstStyle/>
          <a:p>
            <a:pPr algn="l" marL="0" indent="0" lvl="0">
              <a:lnSpc>
                <a:spcPts val="1119"/>
              </a:lnSpc>
              <a:spcBef>
                <a:spcPct val="0"/>
              </a:spcBef>
            </a:pPr>
            <a:r>
              <a:rPr lang="en-US" b="true" sz="799" strike="noStrike" u="none">
                <a:solidFill>
                  <a:srgbClr val="2B2C30"/>
                </a:solidFill>
                <a:latin typeface="DM Sans Bold"/>
                <a:ea typeface="DM Sans Bold"/>
                <a:cs typeface="DM Sans Bold"/>
                <a:sym typeface="DM Sans Bold"/>
              </a:rPr>
              <a:t>Intencionalidade ética no design urbano</a:t>
            </a:r>
          </a:p>
          <a:p>
            <a:pPr algn="l" marL="0" indent="0" lvl="0">
              <a:lnSpc>
                <a:spcPts val="1119"/>
              </a:lnSpc>
              <a:spcBef>
                <a:spcPct val="0"/>
              </a:spcBef>
            </a:pPr>
            <a:r>
              <a:rPr lang="en-US" sz="799" strike="noStrike" u="none">
                <a:solidFill>
                  <a:srgbClr val="2B2C30"/>
                </a:solidFill>
                <a:latin typeface="DM Sans"/>
                <a:ea typeface="DM Sans"/>
                <a:cs typeface="DM Sans"/>
                <a:sym typeface="DM Sans"/>
              </a:rPr>
              <a:t>A ética no design urbano envolve decisões sobre inclusão, acessibilidade, sustentabilidade e justiça espacial. Quando essas decisões são mediadas por algoritmos, é essencial garantir que os critérios utilizados reflitam valores democráticos e coletivos.</a:t>
            </a:r>
          </a:p>
          <a:p>
            <a:pPr algn="l" marL="0" indent="0" lvl="0">
              <a:lnSpc>
                <a:spcPts val="1119"/>
              </a:lnSpc>
              <a:spcBef>
                <a:spcPct val="0"/>
              </a:spcBef>
            </a:pPr>
          </a:p>
          <a:p>
            <a:pPr algn="l" marL="0" indent="0" lvl="0">
              <a:lnSpc>
                <a:spcPts val="1119"/>
              </a:lnSpc>
              <a:spcBef>
                <a:spcPct val="0"/>
              </a:spcBef>
            </a:pPr>
            <a:r>
              <a:rPr lang="en-US" sz="799" strike="noStrike" u="none">
                <a:solidFill>
                  <a:srgbClr val="2B2C30"/>
                </a:solidFill>
                <a:latin typeface="DM Sans"/>
                <a:ea typeface="DM Sans"/>
                <a:cs typeface="DM Sans"/>
                <a:sym typeface="DM Sans"/>
              </a:rPr>
              <a:t>Isso exige transparência nos sistemas utilizados, auditoria dos dados de treinamento e participação pública nos processos de planejamento. A IA não deve ser uma caixa-preta que define o futuro urbano sem diálogo com os cidadãos.</a:t>
            </a:r>
          </a:p>
          <a:p>
            <a:pPr algn="l" marL="0" indent="0" lvl="0">
              <a:lnSpc>
                <a:spcPts val="1119"/>
              </a:lnSpc>
              <a:spcBef>
                <a:spcPct val="0"/>
              </a:spcBef>
            </a:pPr>
          </a:p>
          <a:p>
            <a:pPr algn="l" marL="0" indent="0" lvl="0">
              <a:lnSpc>
                <a:spcPts val="1119"/>
              </a:lnSpc>
              <a:spcBef>
                <a:spcPct val="0"/>
              </a:spcBef>
            </a:pPr>
            <a:r>
              <a:rPr lang="en-US" sz="799" strike="noStrike" u="none">
                <a:solidFill>
                  <a:srgbClr val="2B2C30"/>
                </a:solidFill>
                <a:latin typeface="DM Sans"/>
                <a:ea typeface="DM Sans"/>
                <a:cs typeface="DM Sans"/>
                <a:sym typeface="DM Sans"/>
              </a:rPr>
              <a:t>A intencionalidade ética também se aplica à escolha das tecnologias. Por exemplo, o uso de reconhecimento facial em espaços públicos pode comprometer o direito à privacidade. Sistemas de vigilância automatizada podem reforçar práticas discriminatórias. É preciso avaliar não apenas o que é possível, mas o que é desejável.</a:t>
            </a:r>
          </a:p>
          <a:p>
            <a:pPr algn="l" marL="0" indent="0" lvl="0">
              <a:lnSpc>
                <a:spcPts val="1119"/>
              </a:lnSpc>
              <a:spcBef>
                <a:spcPct val="0"/>
              </a:spcBef>
            </a:pPr>
          </a:p>
        </p:txBody>
      </p:sp>
      <p:sp>
        <p:nvSpPr>
          <p:cNvPr name="TextBox 17" id="17"/>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sp>
        <p:nvSpPr>
          <p:cNvPr name="TextBox 5" id="5"/>
          <p:cNvSpPr txBox="true"/>
          <p:nvPr/>
        </p:nvSpPr>
        <p:spPr>
          <a:xfrm rot="0">
            <a:off x="297180" y="1340608"/>
            <a:ext cx="3346232" cy="1565240"/>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Ética, Controle e Criação</a:t>
            </a:r>
          </a:p>
          <a:p>
            <a:pPr algn="l">
              <a:lnSpc>
                <a:spcPts val="4168"/>
              </a:lnSpc>
            </a:pPr>
          </a:p>
        </p:txBody>
      </p:sp>
      <p:sp>
        <p:nvSpPr>
          <p:cNvPr name="TextBox 6" id="6"/>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CAPÍTULO 4</a:t>
            </a:r>
          </a:p>
        </p:txBody>
      </p:sp>
      <p:sp>
        <p:nvSpPr>
          <p:cNvPr name="TextBox 7" id="7"/>
          <p:cNvSpPr txBox="true"/>
          <p:nvPr/>
        </p:nvSpPr>
        <p:spPr>
          <a:xfrm rot="0">
            <a:off x="236825" y="2444079"/>
            <a:ext cx="2201575" cy="4874316"/>
          </a:xfrm>
          <a:prstGeom prst="rect">
            <a:avLst/>
          </a:prstGeom>
        </p:spPr>
        <p:txBody>
          <a:bodyPr anchor="t" rtlCol="false" tIns="0" lIns="0" bIns="0" rIns="0">
            <a:spAutoFit/>
          </a:bodyPr>
          <a:lstStyle/>
          <a:p>
            <a:pPr algn="l">
              <a:lnSpc>
                <a:spcPts val="1119"/>
              </a:lnSpc>
            </a:pPr>
            <a:r>
              <a:rPr lang="en-US" sz="799" b="true">
                <a:solidFill>
                  <a:srgbClr val="2B2C30"/>
                </a:solidFill>
                <a:latin typeface="DM Sans Bold"/>
                <a:ea typeface="DM Sans Bold"/>
                <a:cs typeface="DM Sans Bold"/>
                <a:sym typeface="DM Sans Bold"/>
              </a:rPr>
              <a:t>Automatização sem empatia</a:t>
            </a:r>
          </a:p>
          <a:p>
            <a:pPr algn="l">
              <a:lnSpc>
                <a:spcPts val="1119"/>
              </a:lnSpc>
            </a:pPr>
            <a:r>
              <a:rPr lang="en-US" sz="799">
                <a:solidFill>
                  <a:srgbClr val="2B2C30"/>
                </a:solidFill>
                <a:latin typeface="DM Sans"/>
                <a:ea typeface="DM Sans"/>
                <a:cs typeface="DM Sans"/>
                <a:sym typeface="DM Sans"/>
              </a:rPr>
              <a:t>A empatia é uma dimensão essencial do projeto arquitetônico. Ela envolve compreender as necessidades dos usuários, antecipar experiências e criar espaços que acolham. A IA, por definição, não possui empatia. Ela opera com base em lógica estatística, não em afeto ou escuta.</a:t>
            </a:r>
          </a:p>
          <a:p>
            <a:pPr algn="l">
              <a:lnSpc>
                <a:spcPts val="1119"/>
              </a:lnSpc>
            </a:pPr>
          </a:p>
          <a:p>
            <a:pPr algn="l">
              <a:lnSpc>
                <a:spcPts val="1119"/>
              </a:lnSpc>
            </a:pPr>
            <a:r>
              <a:rPr lang="en-US" sz="799">
                <a:solidFill>
                  <a:srgbClr val="2B2C30"/>
                </a:solidFill>
                <a:latin typeface="DM Sans"/>
                <a:ea typeface="DM Sans"/>
                <a:cs typeface="DM Sans"/>
                <a:sym typeface="DM Sans"/>
              </a:rPr>
              <a:t>Por isso, a automatização deve ser limitada a tarefas técnicas e operacionais, preservando o envolvimento humano nas decisões que afetam a qualidade de vida. O arquiteto, o urbanista e o gestor público devem atuar como mediadores entre a tecnologia e a sociedade, garantindo que os sistemas inteligentes estejam a serviço do bem comum.</a:t>
            </a:r>
          </a:p>
          <a:p>
            <a:pPr algn="l">
              <a:lnSpc>
                <a:spcPts val="1119"/>
              </a:lnSpc>
            </a:pPr>
          </a:p>
          <a:p>
            <a:pPr algn="l">
              <a:lnSpc>
                <a:spcPts val="1119"/>
              </a:lnSpc>
            </a:pPr>
            <a:r>
              <a:rPr lang="en-US" sz="799" b="true">
                <a:solidFill>
                  <a:srgbClr val="2B2C30"/>
                </a:solidFill>
                <a:latin typeface="DM Sans Bold"/>
                <a:ea typeface="DM Sans Bold"/>
                <a:cs typeface="DM Sans Bold"/>
                <a:sym typeface="DM Sans Bold"/>
              </a:rPr>
              <a:t>Minha perspectiva como estudante</a:t>
            </a:r>
          </a:p>
          <a:p>
            <a:pPr algn="l">
              <a:lnSpc>
                <a:spcPts val="1119"/>
              </a:lnSpc>
            </a:pPr>
            <a:r>
              <a:rPr lang="en-US" sz="799">
                <a:solidFill>
                  <a:srgbClr val="2B2C30"/>
                </a:solidFill>
                <a:latin typeface="DM Sans"/>
                <a:ea typeface="DM Sans"/>
                <a:cs typeface="DM Sans"/>
                <a:sym typeface="DM Sans"/>
              </a:rPr>
              <a:t>Como estudante que observa o crescimento acelerado da IA, reconheço tanto seu potencial quanto seus riscos. A tecnologia pode ser uma aliada na construção de cidades mais eficientes e sustentáveis — mas apenas se usada com responsabilidade.</a:t>
            </a:r>
          </a:p>
          <a:p>
            <a:pPr algn="l">
              <a:lnSpc>
                <a:spcPts val="1119"/>
              </a:lnSpc>
            </a:pPr>
          </a:p>
          <a:p>
            <a:pPr algn="l">
              <a:lnSpc>
                <a:spcPts val="1119"/>
              </a:lnSpc>
            </a:pPr>
            <a:r>
              <a:rPr lang="en-US" sz="799">
                <a:solidFill>
                  <a:srgbClr val="2B2C30"/>
                </a:solidFill>
                <a:latin typeface="DM Sans"/>
                <a:ea typeface="DM Sans"/>
                <a:cs typeface="DM Sans"/>
                <a:sym typeface="DM Sans"/>
              </a:rPr>
              <a:t>Ainda tenho receios quanto à centralização de poder nas mãos de quem controla os algoritmos, à falta de regulação clara e ao impacto ambiental dos sistemas</a:t>
            </a:r>
            <a:r>
              <a:rPr lang="en-US" sz="799">
                <a:solidFill>
                  <a:srgbClr val="2B2C30"/>
                </a:solidFill>
                <a:latin typeface="DM Sans"/>
                <a:ea typeface="DM Sans"/>
                <a:cs typeface="DM Sans"/>
                <a:sym typeface="DM Sans"/>
              </a:rPr>
              <a:t> de IA. Mas acredito que o caminho não é rejeitar a t</a:t>
            </a:r>
            <a:r>
              <a:rPr lang="en-US" sz="799">
                <a:solidFill>
                  <a:srgbClr val="2B2C30"/>
                </a:solidFill>
                <a:latin typeface="DM Sans"/>
                <a:ea typeface="DM Sans"/>
                <a:cs typeface="DM Sans"/>
                <a:sym typeface="DM Sans"/>
              </a:rPr>
              <a:t>ecnologia, e sim apr</a:t>
            </a:r>
            <a:r>
              <a:rPr lang="en-US" sz="799">
                <a:solidFill>
                  <a:srgbClr val="2B2C30"/>
                </a:solidFill>
                <a:latin typeface="DM Sans"/>
                <a:ea typeface="DM Sans"/>
                <a:cs typeface="DM Sans"/>
                <a:sym typeface="DM Sans"/>
              </a:rPr>
              <a:t>ender a u</a:t>
            </a:r>
            <a:r>
              <a:rPr lang="en-US" sz="799">
                <a:solidFill>
                  <a:srgbClr val="2B2C30"/>
                </a:solidFill>
                <a:latin typeface="DM Sans"/>
                <a:ea typeface="DM Sans"/>
                <a:cs typeface="DM Sans"/>
                <a:sym typeface="DM Sans"/>
              </a:rPr>
              <a:t>sá-la com consciência crítica.</a:t>
            </a:r>
          </a:p>
          <a:p>
            <a:pPr algn="l">
              <a:lnSpc>
                <a:spcPts val="1119"/>
              </a:lnSpc>
            </a:pPr>
          </a:p>
          <a:p>
            <a:pPr algn="ctr">
              <a:lnSpc>
                <a:spcPts val="1119"/>
              </a:lnSpc>
            </a:pPr>
            <a:r>
              <a:rPr lang="en-US" sz="799" i="true">
                <a:solidFill>
                  <a:srgbClr val="2B2C30"/>
                </a:solidFill>
                <a:latin typeface="DM Sans Italics"/>
                <a:ea typeface="DM Sans Italics"/>
                <a:cs typeface="DM Sans Italics"/>
                <a:sym typeface="DM Sans Italics"/>
              </a:rPr>
              <a:t>“Projetar com ética é decidir o que não automatizar.”</a:t>
            </a:r>
          </a:p>
        </p:txBody>
      </p:sp>
      <p:grpSp>
        <p:nvGrpSpPr>
          <p:cNvPr name="Group 8" id="8"/>
          <p:cNvGrpSpPr/>
          <p:nvPr/>
        </p:nvGrpSpPr>
        <p:grpSpPr>
          <a:xfrm rot="0">
            <a:off x="297180" y="184588"/>
            <a:ext cx="4282440" cy="118504"/>
            <a:chOff x="0" y="0"/>
            <a:chExt cx="5709920" cy="158005"/>
          </a:xfrm>
        </p:grpSpPr>
        <p:sp>
          <p:nvSpPr>
            <p:cNvPr name="TextBox 9" id="9"/>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0" id="10"/>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1" id="11"/>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grpSp>
        <p:nvGrpSpPr>
          <p:cNvPr name="Group 12" id="12"/>
          <p:cNvGrpSpPr/>
          <p:nvPr/>
        </p:nvGrpSpPr>
        <p:grpSpPr>
          <a:xfrm rot="0">
            <a:off x="2681505" y="4231407"/>
            <a:ext cx="1923815" cy="2728704"/>
            <a:chOff x="0" y="0"/>
            <a:chExt cx="2565087" cy="3638272"/>
          </a:xfrm>
        </p:grpSpPr>
        <p:pic>
          <p:nvPicPr>
            <p:cNvPr name="Picture 13" id="13"/>
            <p:cNvPicPr>
              <a:picLocks noChangeAspect="true"/>
            </p:cNvPicPr>
            <p:nvPr/>
          </p:nvPicPr>
          <p:blipFill>
            <a:blip r:embed="rId2"/>
            <a:srcRect l="5932" t="0" r="5932" b="0"/>
            <a:stretch>
              <a:fillRect/>
            </a:stretch>
          </p:blipFill>
          <p:spPr>
            <a:xfrm flipH="false" flipV="false">
              <a:off x="0" y="0"/>
              <a:ext cx="2565087" cy="3638272"/>
            </a:xfrm>
            <a:prstGeom prst="rect">
              <a:avLst/>
            </a:prstGeom>
          </p:spPr>
        </p:pic>
      </p:grpSp>
      <p:sp>
        <p:nvSpPr>
          <p:cNvPr name="TextBox 14" id="14"/>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11</a:t>
            </a:r>
          </a:p>
        </p:txBody>
      </p:sp>
      <p:sp>
        <p:nvSpPr>
          <p:cNvPr name="TextBox 15" id="15"/>
          <p:cNvSpPr txBox="true"/>
          <p:nvPr/>
        </p:nvSpPr>
        <p:spPr>
          <a:xfrm rot="0">
            <a:off x="2485281" y="2347504"/>
            <a:ext cx="2130366" cy="1883903"/>
          </a:xfrm>
          <a:prstGeom prst="rect">
            <a:avLst/>
          </a:prstGeom>
        </p:spPr>
        <p:txBody>
          <a:bodyPr anchor="t" rtlCol="false" tIns="0" lIns="0" bIns="0" rIns="0">
            <a:spAutoFit/>
          </a:bodyPr>
          <a:lstStyle/>
          <a:p>
            <a:pPr algn="just">
              <a:lnSpc>
                <a:spcPts val="1113"/>
              </a:lnSpc>
            </a:pPr>
            <a:r>
              <a:rPr lang="en-US" sz="795" b="true">
                <a:solidFill>
                  <a:srgbClr val="2B2C30"/>
                </a:solidFill>
                <a:latin typeface="DM Sans Bold"/>
                <a:ea typeface="DM Sans Bold"/>
                <a:cs typeface="DM Sans Bold"/>
                <a:sym typeface="DM Sans Bold"/>
              </a:rPr>
              <a:t>Perguntas para um uso ético da IA no urbanismo:</a:t>
            </a:r>
          </a:p>
          <a:p>
            <a:pPr algn="just" marL="171674" indent="-85837" lvl="1">
              <a:lnSpc>
                <a:spcPts val="1113"/>
              </a:lnSpc>
              <a:buFont typeface="Arial"/>
              <a:buChar char="•"/>
            </a:pPr>
            <a:r>
              <a:rPr lang="en-US" sz="795">
                <a:solidFill>
                  <a:srgbClr val="2B2C30"/>
                </a:solidFill>
                <a:latin typeface="DM Sans"/>
                <a:ea typeface="DM Sans"/>
                <a:cs typeface="DM Sans"/>
                <a:sym typeface="DM Sans"/>
              </a:rPr>
              <a:t>Quem foi incluído (ou excluído) na coleta dos dados que treinaram este algoritmo?</a:t>
            </a:r>
          </a:p>
          <a:p>
            <a:pPr algn="just" marL="171674" indent="-85837" lvl="1">
              <a:lnSpc>
                <a:spcPts val="1113"/>
              </a:lnSpc>
              <a:buFont typeface="Arial"/>
              <a:buChar char="•"/>
            </a:pPr>
            <a:r>
              <a:rPr lang="en-US" sz="795">
                <a:solidFill>
                  <a:srgbClr val="2B2C30"/>
                </a:solidFill>
                <a:latin typeface="DM Sans"/>
                <a:ea typeface="DM Sans"/>
                <a:cs typeface="DM Sans"/>
                <a:sym typeface="DM Sans"/>
              </a:rPr>
              <a:t>Como auditar os resultados da IA para detectar vieses e discriminações?</a:t>
            </a:r>
          </a:p>
          <a:p>
            <a:pPr algn="just" marL="171674" indent="-85837" lvl="1">
              <a:lnSpc>
                <a:spcPts val="1113"/>
              </a:lnSpc>
              <a:buFont typeface="Arial"/>
              <a:buChar char="•"/>
            </a:pPr>
            <a:r>
              <a:rPr lang="en-US" sz="795">
                <a:solidFill>
                  <a:srgbClr val="2B2C30"/>
                </a:solidFill>
                <a:latin typeface="DM Sans"/>
                <a:ea typeface="DM Sans"/>
                <a:cs typeface="DM Sans"/>
                <a:sym typeface="DM Sans"/>
              </a:rPr>
              <a:t>Este sistema prioriza métricas de eficiência em detrimento da experiência humana e do acolhimento?</a:t>
            </a:r>
          </a:p>
          <a:p>
            <a:pPr algn="just" marL="171674" indent="-85837" lvl="1">
              <a:lnSpc>
                <a:spcPts val="1113"/>
              </a:lnSpc>
              <a:buFont typeface="Arial"/>
              <a:buChar char="•"/>
            </a:pPr>
            <a:r>
              <a:rPr lang="en-US" sz="795">
                <a:solidFill>
                  <a:srgbClr val="2B2C30"/>
                </a:solidFill>
                <a:latin typeface="DM Sans"/>
                <a:ea typeface="DM Sans"/>
                <a:cs typeface="DM Sans"/>
                <a:sym typeface="DM Sans"/>
              </a:rPr>
              <a:t>Qual é o custo ambiental do uso desta ferramenta e como podemos mitigá-lo?</a:t>
            </a:r>
          </a:p>
          <a:p>
            <a:pPr algn="just" marL="171674" indent="-85837" lvl="1">
              <a:lnSpc>
                <a:spcPts val="1113"/>
              </a:lnSpc>
              <a:buFont typeface="Arial"/>
              <a:buChar char="•"/>
            </a:pPr>
            <a:r>
              <a:rPr lang="en-US" sz="795">
                <a:solidFill>
                  <a:srgbClr val="2B2C30"/>
                </a:solidFill>
                <a:latin typeface="DM Sans"/>
                <a:ea typeface="DM Sans"/>
                <a:cs typeface="DM Sans"/>
                <a:sym typeface="DM Sans"/>
              </a:rPr>
              <a:t>Há transparência sobre como as decisões algorítmicas são tomadas?</a:t>
            </a:r>
          </a:p>
          <a:p>
            <a:pPr algn="just">
              <a:lnSpc>
                <a:spcPts val="1113"/>
              </a:lnSpc>
            </a:pP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grpSp>
        <p:nvGrpSpPr>
          <p:cNvPr name="Group 5" id="5"/>
          <p:cNvGrpSpPr/>
          <p:nvPr/>
        </p:nvGrpSpPr>
        <p:grpSpPr>
          <a:xfrm rot="0">
            <a:off x="390653" y="2511101"/>
            <a:ext cx="4091940" cy="2609017"/>
            <a:chOff x="0" y="0"/>
            <a:chExt cx="5455920" cy="3478689"/>
          </a:xfrm>
        </p:grpSpPr>
        <p:sp>
          <p:nvSpPr>
            <p:cNvPr name="TextBox 6" id="6"/>
            <p:cNvSpPr txBox="true"/>
            <p:nvPr/>
          </p:nvSpPr>
          <p:spPr>
            <a:xfrm rot="0">
              <a:off x="0" y="0"/>
              <a:ext cx="5455920" cy="632020"/>
            </a:xfrm>
            <a:prstGeom prst="rect">
              <a:avLst/>
            </a:prstGeom>
          </p:spPr>
          <p:txBody>
            <a:bodyPr anchor="t" rtlCol="false" tIns="0" lIns="0" bIns="0" rIns="0">
              <a:spAutoFit/>
            </a:bodyPr>
            <a:lstStyle/>
            <a:p>
              <a:pPr algn="l">
                <a:lnSpc>
                  <a:spcPts val="959"/>
                </a:lnSpc>
                <a:spcBef>
                  <a:spcPct val="0"/>
                </a:spcBef>
              </a:pPr>
              <a:r>
                <a:rPr lang="en-US" b="true" sz="799">
                  <a:solidFill>
                    <a:srgbClr val="2B2C30"/>
                  </a:solidFill>
                  <a:latin typeface="DM Sans Bold"/>
                  <a:ea typeface="DM Sans Bold"/>
                  <a:cs typeface="DM Sans Bold"/>
                  <a:sym typeface="DM Sans Bold"/>
                </a:rPr>
                <a:t>Entre o verde e o silício, há um campo de disputa — e também de criação. O futuro que desejamos não é apenas uma projeção utópica, mas uma construção coletiva, política e técnica. Habitar esse futuro exige mais do que inovação: exige discernimento, coragem e responsabilidade.</a:t>
              </a:r>
            </a:p>
          </p:txBody>
        </p:sp>
        <p:sp>
          <p:nvSpPr>
            <p:cNvPr name="TextBox 7" id="7"/>
            <p:cNvSpPr txBox="true"/>
            <p:nvPr/>
          </p:nvSpPr>
          <p:spPr>
            <a:xfrm rot="0">
              <a:off x="0" y="778070"/>
              <a:ext cx="5455920" cy="2700619"/>
            </a:xfrm>
            <a:prstGeom prst="rect">
              <a:avLst/>
            </a:prstGeom>
          </p:spPr>
          <p:txBody>
            <a:bodyPr anchor="t" rtlCol="false" tIns="0" lIns="0" bIns="0" rIns="0">
              <a:spAutoFit/>
            </a:bodyPr>
            <a:lstStyle/>
            <a:p>
              <a:pPr algn="l">
                <a:lnSpc>
                  <a:spcPts val="1119"/>
                </a:lnSpc>
              </a:pPr>
              <a:r>
                <a:rPr lang="en-US" sz="799">
                  <a:solidFill>
                    <a:srgbClr val="2B2C30"/>
                  </a:solidFill>
                  <a:latin typeface="DM Sans"/>
                  <a:ea typeface="DM Sans"/>
                  <a:cs typeface="DM Sans"/>
                  <a:sym typeface="DM Sans"/>
                </a:rPr>
                <a:t>A integração entre IA e sustentabilidade deve ser orientada por critérios éticos, com atenção ao uso de recursos naturais, à transparência dos dados e à mitigação de desigualdades.</a:t>
              </a:r>
            </a:p>
            <a:p>
              <a:pPr algn="l">
                <a:lnSpc>
                  <a:spcPts val="1119"/>
                </a:lnSpc>
              </a:pPr>
            </a:p>
            <a:p>
              <a:pPr algn="l">
                <a:lnSpc>
                  <a:spcPts val="1119"/>
                </a:lnSpc>
              </a:pPr>
              <a:r>
                <a:rPr lang="en-US" sz="799">
                  <a:solidFill>
                    <a:srgbClr val="2B2C30"/>
                  </a:solidFill>
                  <a:latin typeface="DM Sans"/>
                  <a:ea typeface="DM Sans"/>
                  <a:cs typeface="DM Sans"/>
                  <a:sym typeface="DM Sans"/>
                </a:rPr>
                <a:t>Convido o leitor a refletir sobre o papel da IA nas cidades que estamos construindo. A adoção dessas ferramentas deve ser acompanhada de análise crítica, participação democrática e compromisso com o bem comum. O futuro urbano desejável é aquele que equilibra inovação tecnológica com memória coletiva, automação com cuidado, velocidade com escuta.</a:t>
              </a:r>
            </a:p>
            <a:p>
              <a:pPr algn="l">
                <a:lnSpc>
                  <a:spcPts val="1119"/>
                </a:lnSpc>
              </a:pPr>
            </a:p>
            <a:p>
              <a:pPr algn="ctr">
                <a:lnSpc>
                  <a:spcPts val="1119"/>
                </a:lnSpc>
              </a:pPr>
              <a:r>
                <a:rPr lang="en-US" sz="799" i="true">
                  <a:solidFill>
                    <a:srgbClr val="2B2C30"/>
                  </a:solidFill>
                  <a:latin typeface="DM Sans Italics"/>
                  <a:ea typeface="DM Sans Italics"/>
                  <a:cs typeface="DM Sans Italics"/>
                  <a:sym typeface="DM Sans Italics"/>
                </a:rPr>
                <a:t>Tecnologia não é destino — é escolha</a:t>
              </a:r>
              <a:r>
                <a:rPr lang="en-US" sz="799">
                  <a:solidFill>
                    <a:srgbClr val="2B2C30"/>
                  </a:solidFill>
                  <a:latin typeface="DM Sans"/>
                  <a:ea typeface="DM Sans"/>
                  <a:cs typeface="DM Sans"/>
                  <a:sym typeface="DM Sans"/>
                </a:rPr>
                <a:t>.</a:t>
              </a:r>
            </a:p>
            <a:p>
              <a:pPr algn="l">
                <a:lnSpc>
                  <a:spcPts val="1119"/>
                </a:lnSpc>
              </a:pPr>
            </a:p>
            <a:p>
              <a:pPr algn="l">
                <a:lnSpc>
                  <a:spcPts val="1119"/>
                </a:lnSpc>
              </a:pPr>
            </a:p>
            <a:p>
              <a:pPr algn="l">
                <a:lnSpc>
                  <a:spcPts val="1119"/>
                </a:lnSpc>
              </a:pPr>
            </a:p>
            <a:p>
              <a:pPr algn="l">
                <a:lnSpc>
                  <a:spcPts val="1119"/>
                </a:lnSpc>
              </a:pPr>
            </a:p>
          </p:txBody>
        </p:sp>
      </p:grpSp>
      <p:sp>
        <p:nvSpPr>
          <p:cNvPr name="TextBox 8" id="8"/>
          <p:cNvSpPr txBox="true"/>
          <p:nvPr/>
        </p:nvSpPr>
        <p:spPr>
          <a:xfrm rot="0">
            <a:off x="297180" y="1340608"/>
            <a:ext cx="4278885" cy="1046668"/>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O Futuro que Queremos Habitar</a:t>
            </a:r>
          </a:p>
        </p:txBody>
      </p:sp>
      <p:sp>
        <p:nvSpPr>
          <p:cNvPr name="TextBox 9" id="9"/>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CONCLUSÃO</a:t>
            </a:r>
          </a:p>
        </p:txBody>
      </p:sp>
      <p:sp>
        <p:nvSpPr>
          <p:cNvPr name="TextBox 10" id="10"/>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grpSp>
        <p:nvGrpSpPr>
          <p:cNvPr name="Group 11" id="11"/>
          <p:cNvGrpSpPr/>
          <p:nvPr/>
        </p:nvGrpSpPr>
        <p:grpSpPr>
          <a:xfrm rot="0">
            <a:off x="297180" y="184588"/>
            <a:ext cx="4282440" cy="118504"/>
            <a:chOff x="0" y="0"/>
            <a:chExt cx="5709920" cy="158005"/>
          </a:xfrm>
        </p:grpSpPr>
        <p:sp>
          <p:nvSpPr>
            <p:cNvPr name="TextBox 12" id="12"/>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3" id="13"/>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4" id="14"/>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12</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sp>
        <p:nvSpPr>
          <p:cNvPr name="TextBox 5" id="5"/>
          <p:cNvSpPr txBox="true"/>
          <p:nvPr/>
        </p:nvSpPr>
        <p:spPr>
          <a:xfrm rot="0">
            <a:off x="297180" y="1340608"/>
            <a:ext cx="4278885" cy="1565240"/>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Aprendizados do Bootcamp em IA Generativa</a:t>
            </a:r>
          </a:p>
        </p:txBody>
      </p:sp>
      <p:sp>
        <p:nvSpPr>
          <p:cNvPr name="TextBox 6" id="6"/>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NOTAS DA AUTORA:</a:t>
            </a:r>
          </a:p>
        </p:txBody>
      </p:sp>
      <p:sp>
        <p:nvSpPr>
          <p:cNvPr name="TextBox 7" id="7"/>
          <p:cNvSpPr txBox="true"/>
          <p:nvPr/>
        </p:nvSpPr>
        <p:spPr>
          <a:xfrm rot="0">
            <a:off x="297180" y="3010623"/>
            <a:ext cx="4278885" cy="3926286"/>
          </a:xfrm>
          <a:prstGeom prst="rect">
            <a:avLst/>
          </a:prstGeom>
        </p:spPr>
        <p:txBody>
          <a:bodyPr anchor="t" rtlCol="false" tIns="0" lIns="0" bIns="0" rIns="0">
            <a:spAutoFit/>
          </a:bodyPr>
          <a:lstStyle/>
          <a:p>
            <a:pPr algn="l">
              <a:lnSpc>
                <a:spcPts val="1119"/>
              </a:lnSpc>
            </a:pPr>
            <a:r>
              <a:rPr lang="en-US" sz="799">
                <a:solidFill>
                  <a:srgbClr val="2B2C30"/>
                </a:solidFill>
                <a:latin typeface="DM Sans"/>
                <a:ea typeface="DM Sans"/>
                <a:cs typeface="DM Sans"/>
                <a:sym typeface="DM Sans"/>
              </a:rPr>
              <a:t>Minha entrada no universo da inteligência artificial foi marcada por ambivalência. Como estudante de Arquitetura e Urbanismo e Análise e Desenvolvimento de Sistemas, reconheço o potencial transformador da IA, mas também seus riscos e limitações. Um dos principais motivos do meu receio é o impacto ambiental dos modelos generativos — especialmente o alto consumo de água e energia nos processos de treinamento. Além disso, a atual conjuntura geopolítica levanta preocupações sobre o controle e a centralização dessas tecnologias em poucos países e corporações.</a:t>
            </a:r>
          </a:p>
          <a:p>
            <a:pPr algn="l">
              <a:lnSpc>
                <a:spcPts val="1119"/>
              </a:lnSpc>
            </a:pPr>
          </a:p>
          <a:p>
            <a:pPr algn="l">
              <a:lnSpc>
                <a:spcPts val="1119"/>
              </a:lnSpc>
            </a:pPr>
            <a:r>
              <a:rPr lang="en-US" sz="799">
                <a:solidFill>
                  <a:srgbClr val="2B2C30"/>
                </a:solidFill>
                <a:latin typeface="DM Sans"/>
                <a:ea typeface="DM Sans"/>
                <a:cs typeface="DM Sans"/>
                <a:sym typeface="DM Sans"/>
              </a:rPr>
              <a:t>Apesar disso, compreendo que a IA não é uma tendência passageira. Ela já está sendo amplamente utilizada em diversas áreas, inclusive na arquitetura. Ignorar essa realidade seria comprometer minha inserção profissional e acadêmica. Foi com esse entendimento que decidi participar do Bootcamp de IA Generativa promovido pela DIO e Universia.</a:t>
            </a:r>
          </a:p>
          <a:p>
            <a:pPr algn="l">
              <a:lnSpc>
                <a:spcPts val="1119"/>
              </a:lnSpc>
            </a:pPr>
          </a:p>
          <a:p>
            <a:pPr algn="l">
              <a:lnSpc>
                <a:spcPts val="1119"/>
              </a:lnSpc>
            </a:pPr>
            <a:r>
              <a:rPr lang="en-US" sz="799">
                <a:solidFill>
                  <a:srgbClr val="2B2C30"/>
                </a:solidFill>
                <a:latin typeface="DM Sans"/>
                <a:ea typeface="DM Sans"/>
                <a:cs typeface="DM Sans"/>
                <a:sym typeface="DM Sans"/>
              </a:rPr>
              <a:t>Durante o curso, tive contato com os fundamentos dos modelos generativos, como os LLMs (Large Language Models) e as ferramentas de IA visual. Aprendi a utilizar plataformas como Midjourney, DALL·E e ChatGPT, e percebi que a engenharia de prompts — ou seja, a forma como nos comunicamos com essas ferramentas — é uma habilidade criativa e estratégica.</a:t>
            </a:r>
          </a:p>
          <a:p>
            <a:pPr algn="l">
              <a:lnSpc>
                <a:spcPts val="1119"/>
              </a:lnSpc>
            </a:pPr>
          </a:p>
          <a:p>
            <a:pPr algn="l">
              <a:lnSpc>
                <a:spcPts val="1119"/>
              </a:lnSpc>
            </a:pPr>
            <a:r>
              <a:rPr lang="en-US" sz="799">
                <a:solidFill>
                  <a:srgbClr val="2B2C30"/>
                </a:solidFill>
                <a:latin typeface="DM Sans"/>
                <a:ea typeface="DM Sans"/>
                <a:cs typeface="DM Sans"/>
                <a:sym typeface="DM Sans"/>
              </a:rPr>
              <a:t>Mais importante do que dominar ferramentas, foi compreender os debates éticos que envolvem a IA: viés algorítmico, uso de dados, impacto social e responsabilidade no design. O bootcamp reforçou a importância de integrar conhecimentos técnicos com pensamento crítico, especialmente em áreas interdisciplinares como arquitetura e tecnologia.</a:t>
            </a:r>
          </a:p>
          <a:p>
            <a:pPr algn="l">
              <a:lnSpc>
                <a:spcPts val="1119"/>
              </a:lnSpc>
            </a:pPr>
          </a:p>
          <a:p>
            <a:pPr algn="l">
              <a:lnSpc>
                <a:spcPts val="1119"/>
              </a:lnSpc>
            </a:pPr>
            <a:r>
              <a:rPr lang="en-US" sz="799">
                <a:solidFill>
                  <a:srgbClr val="2B2C30"/>
                </a:solidFill>
                <a:latin typeface="DM Sans"/>
                <a:ea typeface="DM Sans"/>
                <a:cs typeface="DM Sans"/>
                <a:sym typeface="DM Sans"/>
              </a:rPr>
              <a:t>Hoje, sigo com cautela, mas também com mais repertório. Não acredito que a IA deva ser aplicada indiscriminadamente, mas reconheço que ela pode ser uma aliada na construção de cidades mais inteligentes, sustentáveis e inclusivas — desde que usada com intencionalidade e ética.</a:t>
            </a:r>
          </a:p>
        </p:txBody>
      </p:sp>
      <p:sp>
        <p:nvSpPr>
          <p:cNvPr name="TextBox 8" id="8"/>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grpSp>
        <p:nvGrpSpPr>
          <p:cNvPr name="Group 9" id="9"/>
          <p:cNvGrpSpPr/>
          <p:nvPr/>
        </p:nvGrpSpPr>
        <p:grpSpPr>
          <a:xfrm rot="0">
            <a:off x="297180" y="184588"/>
            <a:ext cx="4282440" cy="118504"/>
            <a:chOff x="0" y="0"/>
            <a:chExt cx="5709920" cy="158005"/>
          </a:xfrm>
        </p:grpSpPr>
        <p:sp>
          <p:nvSpPr>
            <p:cNvPr name="TextBox 10" id="10"/>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1" id="11"/>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2" id="12"/>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13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6F8377"/>
        </a:solidFill>
      </p:bgPr>
    </p:bg>
    <p:spTree>
      <p:nvGrpSpPr>
        <p:cNvPr id="1" name=""/>
        <p:cNvGrpSpPr/>
        <p:nvPr/>
      </p:nvGrpSpPr>
      <p:grpSpPr>
        <a:xfrm>
          <a:off x="0" y="0"/>
          <a:ext cx="0" cy="0"/>
          <a:chOff x="0" y="0"/>
          <a:chExt cx="0" cy="0"/>
        </a:xfrm>
      </p:grpSpPr>
      <p:sp>
        <p:nvSpPr>
          <p:cNvPr name="TextBox 2" id="2"/>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FFFFFF"/>
                </a:solidFill>
                <a:latin typeface="The Seasons"/>
                <a:ea typeface="The Seasons"/>
                <a:cs typeface="The Seasons"/>
                <a:sym typeface="The Seasons"/>
              </a:rPr>
              <a:t>14</a:t>
            </a:r>
          </a:p>
        </p:txBody>
      </p:sp>
      <p:sp>
        <p:nvSpPr>
          <p:cNvPr name="TextBox 3" id="3"/>
          <p:cNvSpPr txBox="true"/>
          <p:nvPr/>
        </p:nvSpPr>
        <p:spPr>
          <a:xfrm rot="0">
            <a:off x="478563" y="571203"/>
            <a:ext cx="3888605" cy="866775"/>
          </a:xfrm>
          <a:prstGeom prst="rect">
            <a:avLst/>
          </a:prstGeom>
        </p:spPr>
        <p:txBody>
          <a:bodyPr anchor="t" rtlCol="false" tIns="0" lIns="0" bIns="0" rIns="0">
            <a:spAutoFit/>
          </a:bodyPr>
          <a:lstStyle/>
          <a:p>
            <a:pPr algn="ctr">
              <a:lnSpc>
                <a:spcPts val="3412"/>
              </a:lnSpc>
            </a:pPr>
            <a:r>
              <a:rPr lang="en-US" sz="2843">
                <a:solidFill>
                  <a:srgbClr val="F4F0EB"/>
                </a:solidFill>
                <a:latin typeface="The Youngest Serif"/>
                <a:ea typeface="The Youngest Serif"/>
                <a:cs typeface="The Youngest Serif"/>
                <a:sym typeface="The Youngest Serif"/>
              </a:rPr>
              <a:t>Agradecimentos e Nota Técnica</a:t>
            </a:r>
          </a:p>
        </p:txBody>
      </p:sp>
      <p:sp>
        <p:nvSpPr>
          <p:cNvPr name="TextBox 4" id="4"/>
          <p:cNvSpPr txBox="true"/>
          <p:nvPr/>
        </p:nvSpPr>
        <p:spPr>
          <a:xfrm rot="0">
            <a:off x="297180" y="1634469"/>
            <a:ext cx="4282440" cy="3639190"/>
          </a:xfrm>
          <a:prstGeom prst="rect">
            <a:avLst/>
          </a:prstGeom>
        </p:spPr>
        <p:txBody>
          <a:bodyPr anchor="t" rtlCol="false" tIns="0" lIns="0" bIns="0" rIns="0">
            <a:spAutoFit/>
          </a:bodyPr>
          <a:lstStyle/>
          <a:p>
            <a:pPr algn="ctr">
              <a:lnSpc>
                <a:spcPts val="1539"/>
              </a:lnSpc>
            </a:pPr>
            <a:r>
              <a:rPr lang="en-US" sz="1099">
                <a:solidFill>
                  <a:srgbClr val="DEE1E0"/>
                </a:solidFill>
                <a:latin typeface="The Seasons"/>
                <a:ea typeface="The Seasons"/>
                <a:cs typeface="The Seasons"/>
                <a:sym typeface="The Seasons"/>
              </a:rPr>
              <a:t>Este</a:t>
            </a:r>
            <a:r>
              <a:rPr lang="en-US" sz="1099">
                <a:solidFill>
                  <a:srgbClr val="DEE1E0"/>
                </a:solidFill>
                <a:latin typeface="The Seasons"/>
                <a:ea typeface="The Seasons"/>
                <a:cs typeface="The Seasons"/>
                <a:sym typeface="The Seasons"/>
              </a:rPr>
              <a:t> e-book foi desenvolvido em parceria entre inteligência artificial e autoria humana, como parte de um projeto experimental para o Bootcamp de IA Generativa (DIO + Universia).</a:t>
            </a:r>
          </a:p>
          <a:p>
            <a:pPr algn="ctr">
              <a:lnSpc>
                <a:spcPts val="1539"/>
              </a:lnSpc>
            </a:pPr>
          </a:p>
          <a:p>
            <a:pPr algn="ctr">
              <a:lnSpc>
                <a:spcPts val="1539"/>
              </a:lnSpc>
            </a:pPr>
            <a:r>
              <a:rPr lang="en-US" sz="1099">
                <a:solidFill>
                  <a:srgbClr val="DEE1E0"/>
                </a:solidFill>
                <a:latin typeface="The Seasons"/>
                <a:ea typeface="The Seasons"/>
                <a:cs typeface="The Seasons"/>
                <a:sym typeface="The Seasons"/>
              </a:rPr>
              <a:t>O conteúdo foi cuidadosamente revisado e tem fins exclusivamente didáticos, sem finalidade comercial. Trata-se de uma experiência de aprendizado interdisciplinar, voltada à exploração ética e crítica do uso da IA na arquitetura.</a:t>
            </a:r>
          </a:p>
          <a:p>
            <a:pPr algn="ctr">
              <a:lnSpc>
                <a:spcPts val="1539"/>
              </a:lnSpc>
            </a:pPr>
          </a:p>
          <a:p>
            <a:pPr algn="ctr">
              <a:lnSpc>
                <a:spcPts val="1539"/>
              </a:lnSpc>
            </a:pPr>
            <a:r>
              <a:rPr lang="en-US" sz="1099">
                <a:solidFill>
                  <a:srgbClr val="DEE1E0"/>
                </a:solidFill>
                <a:latin typeface="The Seasons"/>
                <a:ea typeface="The Seasons"/>
                <a:cs typeface="The Seasons"/>
                <a:sym typeface="The Seasons"/>
              </a:rPr>
              <a:t>O passo a passo completo da construção está disponível no </a:t>
            </a:r>
            <a:r>
              <a:rPr lang="en-US" sz="1099" u="sng">
                <a:solidFill>
                  <a:srgbClr val="DEE1E0"/>
                </a:solidFill>
                <a:latin typeface="The Seasons"/>
                <a:ea typeface="The Seasons"/>
                <a:cs typeface="The Seasons"/>
                <a:sym typeface="The Seasons"/>
                <a:hlinkClick r:id="rId2" tooltip="https://github.com/felipeAguiarCode/prompts-recipe-to-create-a-ebook.git"/>
              </a:rPr>
              <a:t>GitHub do Felipe Aguiar</a:t>
            </a:r>
            <a:r>
              <a:rPr lang="en-US" sz="1099">
                <a:solidFill>
                  <a:srgbClr val="DEE1E0"/>
                </a:solidFill>
                <a:latin typeface="The Seasons"/>
                <a:ea typeface="The Seasons"/>
                <a:cs typeface="The Seasons"/>
                <a:sym typeface="The Seasons"/>
              </a:rPr>
              <a:t>, como referência técnica para quem deseja entender o processo.</a:t>
            </a:r>
          </a:p>
          <a:p>
            <a:pPr algn="ctr">
              <a:lnSpc>
                <a:spcPts val="1539"/>
              </a:lnSpc>
            </a:pPr>
          </a:p>
          <a:p>
            <a:pPr algn="ctr">
              <a:lnSpc>
                <a:spcPts val="1539"/>
              </a:lnSpc>
            </a:pPr>
          </a:p>
          <a:p>
            <a:pPr algn="ctr">
              <a:lnSpc>
                <a:spcPts val="1539"/>
              </a:lnSpc>
            </a:pPr>
            <a:r>
              <a:rPr lang="en-US" sz="1099">
                <a:solidFill>
                  <a:srgbClr val="DEE1E0"/>
                </a:solidFill>
                <a:latin typeface="The Seasons"/>
                <a:ea typeface="The Seasons"/>
                <a:cs typeface="The Seasons"/>
                <a:sym typeface="The Seasons"/>
              </a:rPr>
              <a:t>Para acompanhar mais projetos e reflexões, você pode me encontrar nas redes sociais:</a:t>
            </a:r>
          </a:p>
          <a:p>
            <a:pPr algn="ctr">
              <a:lnSpc>
                <a:spcPts val="1539"/>
              </a:lnSpc>
            </a:pPr>
          </a:p>
          <a:p>
            <a:pPr algn="ctr">
              <a:lnSpc>
                <a:spcPts val="1539"/>
              </a:lnSpc>
            </a:pPr>
          </a:p>
          <a:p>
            <a:pPr algn="l">
              <a:lnSpc>
                <a:spcPts val="1539"/>
              </a:lnSpc>
            </a:pPr>
          </a:p>
        </p:txBody>
      </p:sp>
      <p:grpSp>
        <p:nvGrpSpPr>
          <p:cNvPr name="Group 5" id="5"/>
          <p:cNvGrpSpPr/>
          <p:nvPr/>
        </p:nvGrpSpPr>
        <p:grpSpPr>
          <a:xfrm rot="0">
            <a:off x="791106" y="4955743"/>
            <a:ext cx="3397130" cy="906123"/>
            <a:chOff x="0" y="0"/>
            <a:chExt cx="4529507" cy="1208164"/>
          </a:xfrm>
        </p:grpSpPr>
        <p:sp>
          <p:nvSpPr>
            <p:cNvPr name="Freeform 6" id="6"/>
            <p:cNvSpPr/>
            <p:nvPr/>
          </p:nvSpPr>
          <p:spPr>
            <a:xfrm flipH="false" flipV="false" rot="0">
              <a:off x="1745649" y="0"/>
              <a:ext cx="981812" cy="1050160"/>
            </a:xfrm>
            <a:custGeom>
              <a:avLst/>
              <a:gdLst/>
              <a:ahLst/>
              <a:cxnLst/>
              <a:rect r="r" b="b" t="t" l="l"/>
              <a:pathLst>
                <a:path h="1050160" w="981812">
                  <a:moveTo>
                    <a:pt x="0" y="0"/>
                  </a:moveTo>
                  <a:lnTo>
                    <a:pt x="981812" y="0"/>
                  </a:lnTo>
                  <a:lnTo>
                    <a:pt x="981812" y="1050160"/>
                  </a:lnTo>
                  <a:lnTo>
                    <a:pt x="0" y="1050160"/>
                  </a:lnTo>
                  <a:lnTo>
                    <a:pt x="0" y="0"/>
                  </a:lnTo>
                  <a:close/>
                </a:path>
              </a:pathLst>
            </a:custGeom>
            <a:blipFill>
              <a:blip r:embed="rId3"/>
              <a:stretch>
                <a:fillRect l="-69171" t="0" r="-65381" b="0"/>
              </a:stretch>
            </a:blipFill>
          </p:spPr>
        </p:sp>
        <p:sp>
          <p:nvSpPr>
            <p:cNvPr name="Freeform 7" id="7"/>
            <p:cNvSpPr/>
            <p:nvPr/>
          </p:nvSpPr>
          <p:spPr>
            <a:xfrm flipH="false" flipV="false" rot="0">
              <a:off x="0" y="62373"/>
              <a:ext cx="925414" cy="925414"/>
            </a:xfrm>
            <a:custGeom>
              <a:avLst/>
              <a:gdLst/>
              <a:ahLst/>
              <a:cxnLst/>
              <a:rect r="r" b="b" t="t" l="l"/>
              <a:pathLst>
                <a:path h="925414" w="925414">
                  <a:moveTo>
                    <a:pt x="0" y="0"/>
                  </a:moveTo>
                  <a:lnTo>
                    <a:pt x="925414" y="0"/>
                  </a:lnTo>
                  <a:lnTo>
                    <a:pt x="925414" y="925414"/>
                  </a:lnTo>
                  <a:lnTo>
                    <a:pt x="0" y="9254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3547695" y="106471"/>
              <a:ext cx="981812" cy="837218"/>
            </a:xfrm>
            <a:custGeom>
              <a:avLst/>
              <a:gdLst/>
              <a:ahLst/>
              <a:cxnLst/>
              <a:rect r="r" b="b" t="t" l="l"/>
              <a:pathLst>
                <a:path h="837218" w="981812">
                  <a:moveTo>
                    <a:pt x="0" y="0"/>
                  </a:moveTo>
                  <a:lnTo>
                    <a:pt x="981812" y="0"/>
                  </a:lnTo>
                  <a:lnTo>
                    <a:pt x="981812" y="837218"/>
                  </a:lnTo>
                  <a:lnTo>
                    <a:pt x="0" y="83721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3638902" y="1050160"/>
              <a:ext cx="635194" cy="158005"/>
            </a:xfrm>
            <a:prstGeom prst="rect">
              <a:avLst/>
            </a:prstGeom>
          </p:spPr>
          <p:txBody>
            <a:bodyPr anchor="t" rtlCol="false" tIns="0" lIns="0" bIns="0" rIns="0">
              <a:spAutoFit/>
            </a:bodyPr>
            <a:lstStyle/>
            <a:p>
              <a:pPr algn="l">
                <a:lnSpc>
                  <a:spcPts val="959"/>
                </a:lnSpc>
                <a:spcBef>
                  <a:spcPct val="0"/>
                </a:spcBef>
              </a:pPr>
              <a:r>
                <a:rPr lang="en-US" b="true" sz="799" spc="23" u="sng">
                  <a:solidFill>
                    <a:srgbClr val="FFFFFF"/>
                  </a:solidFill>
                  <a:latin typeface="DM Sans Bold"/>
                  <a:ea typeface="DM Sans Bold"/>
                  <a:cs typeface="DM Sans Bold"/>
                  <a:sym typeface="DM Sans Bold"/>
                  <a:hlinkClick r:id="rId8" tooltip="https://www.linkedin.com/in/pamela-amani/"/>
                </a:rPr>
                <a:t>LINKEDIN</a:t>
              </a:r>
            </a:p>
          </p:txBody>
        </p:sp>
        <p:sp>
          <p:nvSpPr>
            <p:cNvPr name="TextBox 10" id="10"/>
            <p:cNvSpPr txBox="true"/>
            <p:nvPr/>
          </p:nvSpPr>
          <p:spPr>
            <a:xfrm rot="0">
              <a:off x="1947156" y="1050160"/>
              <a:ext cx="518277" cy="158005"/>
            </a:xfrm>
            <a:prstGeom prst="rect">
              <a:avLst/>
            </a:prstGeom>
          </p:spPr>
          <p:txBody>
            <a:bodyPr anchor="t" rtlCol="false" tIns="0" lIns="0" bIns="0" rIns="0">
              <a:spAutoFit/>
            </a:bodyPr>
            <a:lstStyle/>
            <a:p>
              <a:pPr algn="l">
                <a:lnSpc>
                  <a:spcPts val="959"/>
                </a:lnSpc>
                <a:spcBef>
                  <a:spcPct val="0"/>
                </a:spcBef>
              </a:pPr>
              <a:r>
                <a:rPr lang="en-US" b="true" sz="799" spc="23" u="sng">
                  <a:solidFill>
                    <a:srgbClr val="FFFFFF"/>
                  </a:solidFill>
                  <a:latin typeface="DM Sans Bold"/>
                  <a:ea typeface="DM Sans Bold"/>
                  <a:cs typeface="DM Sans Bold"/>
                  <a:sym typeface="DM Sans Bold"/>
                  <a:hlinkClick r:id="rId9" tooltip="https://github.com/Byamxni"/>
                </a:rPr>
                <a:t>GITHUB</a:t>
              </a:r>
            </a:p>
          </p:txBody>
        </p:sp>
        <p:sp>
          <p:nvSpPr>
            <p:cNvPr name="TextBox 11" id="11"/>
            <p:cNvSpPr txBox="true"/>
            <p:nvPr/>
          </p:nvSpPr>
          <p:spPr>
            <a:xfrm rot="0">
              <a:off x="112641" y="1050160"/>
              <a:ext cx="812773" cy="158005"/>
            </a:xfrm>
            <a:prstGeom prst="rect">
              <a:avLst/>
            </a:prstGeom>
          </p:spPr>
          <p:txBody>
            <a:bodyPr anchor="t" rtlCol="false" tIns="0" lIns="0" bIns="0" rIns="0">
              <a:spAutoFit/>
            </a:bodyPr>
            <a:lstStyle/>
            <a:p>
              <a:pPr algn="l">
                <a:lnSpc>
                  <a:spcPts val="959"/>
                </a:lnSpc>
                <a:spcBef>
                  <a:spcPct val="0"/>
                </a:spcBef>
              </a:pPr>
              <a:r>
                <a:rPr lang="en-US" b="true" sz="799" spc="23" u="sng">
                  <a:solidFill>
                    <a:srgbClr val="FFFFFF"/>
                  </a:solidFill>
                  <a:latin typeface="DM Sans Bold"/>
                  <a:ea typeface="DM Sans Bold"/>
                  <a:cs typeface="DM Sans Bold"/>
                  <a:sym typeface="DM Sans Bold"/>
                  <a:hlinkClick r:id="rId10" tooltip="https://www.instagram.com/byamxni/"/>
                </a:rPr>
                <a:t>INSTAGRAM</a:t>
              </a:r>
            </a:p>
          </p:txBody>
        </p:sp>
      </p:grpSp>
      <p:sp>
        <p:nvSpPr>
          <p:cNvPr name="TextBox 12" id="12"/>
          <p:cNvSpPr txBox="true"/>
          <p:nvPr/>
        </p:nvSpPr>
        <p:spPr>
          <a:xfrm rot="0">
            <a:off x="648975" y="6360789"/>
            <a:ext cx="3681393" cy="161463"/>
          </a:xfrm>
          <a:prstGeom prst="rect">
            <a:avLst/>
          </a:prstGeom>
        </p:spPr>
        <p:txBody>
          <a:bodyPr anchor="t" rtlCol="false" tIns="0" lIns="0" bIns="0" rIns="0">
            <a:spAutoFit/>
          </a:bodyPr>
          <a:lstStyle/>
          <a:p>
            <a:pPr algn="ctr">
              <a:lnSpc>
                <a:spcPts val="1275"/>
              </a:lnSpc>
              <a:spcBef>
                <a:spcPct val="0"/>
              </a:spcBef>
            </a:pPr>
            <a:r>
              <a:rPr lang="en-US" sz="1063" spc="31">
                <a:solidFill>
                  <a:srgbClr val="F4F0EB"/>
                </a:solidFill>
                <a:latin typeface="The Youngest Script"/>
                <a:ea typeface="The Youngest Script"/>
                <a:cs typeface="The Youngest Script"/>
                <a:sym typeface="The Youngest Script"/>
              </a:rPr>
              <a:t>“Pr</a:t>
            </a:r>
            <a:r>
              <a:rPr lang="en-US" sz="1063" spc="31">
                <a:solidFill>
                  <a:srgbClr val="F4F0EB"/>
                </a:solidFill>
                <a:latin typeface="The Youngest Script"/>
                <a:ea typeface="The Youngest Script"/>
                <a:cs typeface="The Youngest Script"/>
                <a:sym typeface="The Youngest Script"/>
              </a:rPr>
              <a:t>ojetar é também aprender. E aprender é sempre um ato coletivo.”</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6F8377"/>
        </a:solidFill>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p="http://schemas.openxmlformats.org/presentationml/2006/main" xmlns:a="http://schemas.openxmlformats.org/drawingml/2006/main">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2543602"/>
            <a:chOff x="0" y="0"/>
            <a:chExt cx="3468725" cy="1809190"/>
          </a:xfrm>
        </p:grpSpPr>
        <p:sp>
          <p:nvSpPr>
            <p:cNvPr name="Freeform 3" id="3"/>
            <p:cNvSpPr/>
            <p:nvPr/>
          </p:nvSpPr>
          <p:spPr>
            <a:xfrm flipH="false" flipV="false" rot="0">
              <a:off x="0" y="0"/>
              <a:ext cx="3468725" cy="1809190"/>
            </a:xfrm>
            <a:custGeom>
              <a:avLst/>
              <a:gdLst/>
              <a:ahLst/>
              <a:cxnLst/>
              <a:rect r="r" b="b" t="t" l="l"/>
              <a:pathLst>
                <a:path h="1809190" w="3468725">
                  <a:moveTo>
                    <a:pt x="0" y="0"/>
                  </a:moveTo>
                  <a:lnTo>
                    <a:pt x="3468725" y="0"/>
                  </a:lnTo>
                  <a:lnTo>
                    <a:pt x="3468725" y="1809190"/>
                  </a:lnTo>
                  <a:lnTo>
                    <a:pt x="0" y="1809190"/>
                  </a:lnTo>
                  <a:close/>
                </a:path>
              </a:pathLst>
            </a:custGeom>
            <a:solidFill>
              <a:srgbClr val="6F8377"/>
            </a:solidFill>
          </p:spPr>
        </p:sp>
        <p:sp>
          <p:nvSpPr>
            <p:cNvPr name="TextBox 4" id="4"/>
            <p:cNvSpPr txBox="true"/>
            <p:nvPr/>
          </p:nvSpPr>
          <p:spPr>
            <a:xfrm>
              <a:off x="0" y="0"/>
              <a:ext cx="3468725" cy="1809190"/>
            </a:xfrm>
            <a:prstGeom prst="rect">
              <a:avLst/>
            </a:prstGeom>
          </p:spPr>
          <p:txBody>
            <a:bodyPr anchor="ctr" rtlCol="false" tIns="25394" lIns="25394" bIns="25394" rIns="25394"/>
            <a:lstStyle/>
            <a:p>
              <a:pPr algn="ctr">
                <a:lnSpc>
                  <a:spcPts val="1079"/>
                </a:lnSpc>
              </a:pPr>
            </a:p>
          </p:txBody>
        </p:sp>
      </p:grpSp>
      <p:sp>
        <p:nvSpPr>
          <p:cNvPr name="TextBox 5" id="5"/>
          <p:cNvSpPr txBox="true"/>
          <p:nvPr/>
        </p:nvSpPr>
        <p:spPr>
          <a:xfrm rot="0">
            <a:off x="297180" y="3021212"/>
            <a:ext cx="3591091" cy="142875"/>
          </a:xfrm>
          <a:prstGeom prst="rect">
            <a:avLst/>
          </a:prstGeom>
        </p:spPr>
        <p:txBody>
          <a:bodyPr anchor="t" rtlCol="false" tIns="0" lIns="0" bIns="0" rIns="0">
            <a:spAutoFit/>
          </a:bodyPr>
          <a:lstStyle/>
          <a:p>
            <a:pPr algn="l">
              <a:lnSpc>
                <a:spcPts val="1199"/>
              </a:lnSpc>
              <a:spcBef>
                <a:spcPct val="0"/>
              </a:spcBef>
            </a:pPr>
            <a:r>
              <a:rPr lang="en-US" b="true" sz="999">
                <a:solidFill>
                  <a:srgbClr val="2B2C30"/>
                </a:solidFill>
                <a:latin typeface="DM Sans Bold"/>
                <a:ea typeface="DM Sans Bold"/>
                <a:cs typeface="DM Sans Bold"/>
                <a:sym typeface="DM Sans Bold"/>
              </a:rPr>
              <a:t>Introdução: A Arquitetura que não se vê</a:t>
            </a:r>
          </a:p>
        </p:txBody>
      </p:sp>
      <p:sp>
        <p:nvSpPr>
          <p:cNvPr name="TextBox 6" id="6"/>
          <p:cNvSpPr txBox="true"/>
          <p:nvPr/>
        </p:nvSpPr>
        <p:spPr>
          <a:xfrm rot="0">
            <a:off x="4017947" y="3021212"/>
            <a:ext cx="561673" cy="142875"/>
          </a:xfrm>
          <a:prstGeom prst="rect">
            <a:avLst/>
          </a:prstGeom>
        </p:spPr>
        <p:txBody>
          <a:bodyPr anchor="t" rtlCol="false" tIns="0" lIns="0" bIns="0" rIns="0">
            <a:spAutoFit/>
          </a:bodyPr>
          <a:lstStyle/>
          <a:p>
            <a:pPr algn="r">
              <a:lnSpc>
                <a:spcPts val="1199"/>
              </a:lnSpc>
              <a:spcBef>
                <a:spcPct val="0"/>
              </a:spcBef>
            </a:pPr>
            <a:r>
              <a:rPr lang="en-US" b="true" sz="999">
                <a:solidFill>
                  <a:srgbClr val="2B2C30"/>
                </a:solidFill>
                <a:latin typeface="DM Sans Bold"/>
                <a:ea typeface="DM Sans Bold"/>
                <a:cs typeface="DM Sans Bold"/>
                <a:sym typeface="DM Sans Bold"/>
              </a:rPr>
              <a:t>03</a:t>
            </a:r>
          </a:p>
        </p:txBody>
      </p:sp>
      <p:sp>
        <p:nvSpPr>
          <p:cNvPr name="TextBox 7" id="7"/>
          <p:cNvSpPr txBox="true"/>
          <p:nvPr/>
        </p:nvSpPr>
        <p:spPr>
          <a:xfrm rot="0">
            <a:off x="297180" y="4307155"/>
            <a:ext cx="3591091" cy="142875"/>
          </a:xfrm>
          <a:prstGeom prst="rect">
            <a:avLst/>
          </a:prstGeom>
        </p:spPr>
        <p:txBody>
          <a:bodyPr anchor="t" rtlCol="false" tIns="0" lIns="0" bIns="0" rIns="0">
            <a:spAutoFit/>
          </a:bodyPr>
          <a:lstStyle/>
          <a:p>
            <a:pPr algn="l">
              <a:lnSpc>
                <a:spcPts val="1199"/>
              </a:lnSpc>
              <a:spcBef>
                <a:spcPct val="0"/>
              </a:spcBef>
            </a:pPr>
            <a:r>
              <a:rPr lang="en-US" b="true" sz="999">
                <a:solidFill>
                  <a:srgbClr val="2B2C30"/>
                </a:solidFill>
                <a:latin typeface="DM Sans Bold"/>
                <a:ea typeface="DM Sans Bold"/>
                <a:cs typeface="DM Sans Bold"/>
                <a:sym typeface="DM Sans Bold"/>
              </a:rPr>
              <a:t>Capítulo 3: Construindo o Intangível</a:t>
            </a:r>
          </a:p>
        </p:txBody>
      </p:sp>
      <p:sp>
        <p:nvSpPr>
          <p:cNvPr name="TextBox 8" id="8"/>
          <p:cNvSpPr txBox="true"/>
          <p:nvPr/>
        </p:nvSpPr>
        <p:spPr>
          <a:xfrm rot="0">
            <a:off x="4017947" y="4307155"/>
            <a:ext cx="561673" cy="142875"/>
          </a:xfrm>
          <a:prstGeom prst="rect">
            <a:avLst/>
          </a:prstGeom>
        </p:spPr>
        <p:txBody>
          <a:bodyPr anchor="t" rtlCol="false" tIns="0" lIns="0" bIns="0" rIns="0">
            <a:spAutoFit/>
          </a:bodyPr>
          <a:lstStyle/>
          <a:p>
            <a:pPr algn="r">
              <a:lnSpc>
                <a:spcPts val="1199"/>
              </a:lnSpc>
              <a:spcBef>
                <a:spcPct val="0"/>
              </a:spcBef>
            </a:pPr>
            <a:r>
              <a:rPr lang="en-US" b="true" sz="999">
                <a:solidFill>
                  <a:srgbClr val="2B2C30"/>
                </a:solidFill>
                <a:latin typeface="DM Sans Bold"/>
                <a:ea typeface="DM Sans Bold"/>
                <a:cs typeface="DM Sans Bold"/>
                <a:sym typeface="DM Sans Bold"/>
              </a:rPr>
              <a:t>08</a:t>
            </a:r>
          </a:p>
        </p:txBody>
      </p:sp>
      <p:sp>
        <p:nvSpPr>
          <p:cNvPr name="TextBox 9" id="9"/>
          <p:cNvSpPr txBox="true"/>
          <p:nvPr/>
        </p:nvSpPr>
        <p:spPr>
          <a:xfrm rot="0">
            <a:off x="297180" y="3430810"/>
            <a:ext cx="3591091" cy="142875"/>
          </a:xfrm>
          <a:prstGeom prst="rect">
            <a:avLst/>
          </a:prstGeom>
        </p:spPr>
        <p:txBody>
          <a:bodyPr anchor="t" rtlCol="false" tIns="0" lIns="0" bIns="0" rIns="0">
            <a:spAutoFit/>
          </a:bodyPr>
          <a:lstStyle/>
          <a:p>
            <a:pPr algn="l">
              <a:lnSpc>
                <a:spcPts val="1199"/>
              </a:lnSpc>
              <a:spcBef>
                <a:spcPct val="0"/>
              </a:spcBef>
            </a:pPr>
            <a:r>
              <a:rPr lang="en-US" b="true" sz="999">
                <a:solidFill>
                  <a:srgbClr val="2B2C30"/>
                </a:solidFill>
                <a:latin typeface="DM Sans Bold"/>
                <a:ea typeface="DM Sans Bold"/>
                <a:cs typeface="DM Sans Bold"/>
                <a:sym typeface="DM Sans Bold"/>
              </a:rPr>
              <a:t>Capítulo 1: A Cidade como Organismo Vivo</a:t>
            </a:r>
          </a:p>
        </p:txBody>
      </p:sp>
      <p:sp>
        <p:nvSpPr>
          <p:cNvPr name="TextBox 10" id="10"/>
          <p:cNvSpPr txBox="true"/>
          <p:nvPr/>
        </p:nvSpPr>
        <p:spPr>
          <a:xfrm rot="0">
            <a:off x="4017947" y="3449860"/>
            <a:ext cx="561673" cy="142875"/>
          </a:xfrm>
          <a:prstGeom prst="rect">
            <a:avLst/>
          </a:prstGeom>
        </p:spPr>
        <p:txBody>
          <a:bodyPr anchor="t" rtlCol="false" tIns="0" lIns="0" bIns="0" rIns="0">
            <a:spAutoFit/>
          </a:bodyPr>
          <a:lstStyle/>
          <a:p>
            <a:pPr algn="r">
              <a:lnSpc>
                <a:spcPts val="1199"/>
              </a:lnSpc>
              <a:spcBef>
                <a:spcPct val="0"/>
              </a:spcBef>
            </a:pPr>
            <a:r>
              <a:rPr lang="en-US" b="true" sz="999">
                <a:solidFill>
                  <a:srgbClr val="2B2C30"/>
                </a:solidFill>
                <a:latin typeface="DM Sans Bold"/>
                <a:ea typeface="DM Sans Bold"/>
                <a:cs typeface="DM Sans Bold"/>
                <a:sym typeface="DM Sans Bold"/>
              </a:rPr>
              <a:t>04</a:t>
            </a:r>
          </a:p>
        </p:txBody>
      </p:sp>
      <p:sp>
        <p:nvSpPr>
          <p:cNvPr name="TextBox 11" id="11"/>
          <p:cNvSpPr txBox="true"/>
          <p:nvPr/>
        </p:nvSpPr>
        <p:spPr>
          <a:xfrm rot="0">
            <a:off x="297180" y="4716752"/>
            <a:ext cx="3591091" cy="142875"/>
          </a:xfrm>
          <a:prstGeom prst="rect">
            <a:avLst/>
          </a:prstGeom>
        </p:spPr>
        <p:txBody>
          <a:bodyPr anchor="t" rtlCol="false" tIns="0" lIns="0" bIns="0" rIns="0">
            <a:spAutoFit/>
          </a:bodyPr>
          <a:lstStyle/>
          <a:p>
            <a:pPr algn="l">
              <a:lnSpc>
                <a:spcPts val="1199"/>
              </a:lnSpc>
              <a:spcBef>
                <a:spcPct val="0"/>
              </a:spcBef>
            </a:pPr>
            <a:r>
              <a:rPr lang="en-US" b="true" sz="999">
                <a:solidFill>
                  <a:srgbClr val="2B2C30"/>
                </a:solidFill>
                <a:latin typeface="DM Sans Bold"/>
                <a:ea typeface="DM Sans Bold"/>
                <a:cs typeface="DM Sans Bold"/>
                <a:sym typeface="DM Sans Bold"/>
              </a:rPr>
              <a:t>Capítulo 4: Ética, Controle e Criação</a:t>
            </a:r>
          </a:p>
        </p:txBody>
      </p:sp>
      <p:sp>
        <p:nvSpPr>
          <p:cNvPr name="TextBox 12" id="12"/>
          <p:cNvSpPr txBox="true"/>
          <p:nvPr/>
        </p:nvSpPr>
        <p:spPr>
          <a:xfrm rot="0">
            <a:off x="4017947" y="4735802"/>
            <a:ext cx="561673" cy="142875"/>
          </a:xfrm>
          <a:prstGeom prst="rect">
            <a:avLst/>
          </a:prstGeom>
        </p:spPr>
        <p:txBody>
          <a:bodyPr anchor="t" rtlCol="false" tIns="0" lIns="0" bIns="0" rIns="0">
            <a:spAutoFit/>
          </a:bodyPr>
          <a:lstStyle/>
          <a:p>
            <a:pPr algn="r">
              <a:lnSpc>
                <a:spcPts val="1199"/>
              </a:lnSpc>
              <a:spcBef>
                <a:spcPct val="0"/>
              </a:spcBef>
            </a:pPr>
            <a:r>
              <a:rPr lang="en-US" b="true" sz="999">
                <a:solidFill>
                  <a:srgbClr val="2B2C30"/>
                </a:solidFill>
                <a:latin typeface="DM Sans Bold"/>
                <a:ea typeface="DM Sans Bold"/>
                <a:cs typeface="DM Sans Bold"/>
                <a:sym typeface="DM Sans Bold"/>
              </a:rPr>
              <a:t>10</a:t>
            </a:r>
          </a:p>
        </p:txBody>
      </p:sp>
      <p:sp>
        <p:nvSpPr>
          <p:cNvPr name="TextBox 13" id="13"/>
          <p:cNvSpPr txBox="true"/>
          <p:nvPr/>
        </p:nvSpPr>
        <p:spPr>
          <a:xfrm rot="0">
            <a:off x="297180" y="3859457"/>
            <a:ext cx="3591091" cy="142875"/>
          </a:xfrm>
          <a:prstGeom prst="rect">
            <a:avLst/>
          </a:prstGeom>
        </p:spPr>
        <p:txBody>
          <a:bodyPr anchor="t" rtlCol="false" tIns="0" lIns="0" bIns="0" rIns="0">
            <a:spAutoFit/>
          </a:bodyPr>
          <a:lstStyle/>
          <a:p>
            <a:pPr algn="l">
              <a:lnSpc>
                <a:spcPts val="1199"/>
              </a:lnSpc>
              <a:spcBef>
                <a:spcPct val="0"/>
              </a:spcBef>
            </a:pPr>
            <a:r>
              <a:rPr lang="en-US" b="true" sz="999">
                <a:solidFill>
                  <a:srgbClr val="2B2C30"/>
                </a:solidFill>
                <a:latin typeface="DM Sans Bold"/>
                <a:ea typeface="DM Sans Bold"/>
                <a:cs typeface="DM Sans Bold"/>
                <a:sym typeface="DM Sans Bold"/>
              </a:rPr>
              <a:t>Capítulo 2: A Máquina que Desenha</a:t>
            </a:r>
          </a:p>
        </p:txBody>
      </p:sp>
      <p:sp>
        <p:nvSpPr>
          <p:cNvPr name="TextBox 14" id="14"/>
          <p:cNvSpPr txBox="true"/>
          <p:nvPr/>
        </p:nvSpPr>
        <p:spPr>
          <a:xfrm rot="0">
            <a:off x="4017947" y="3878507"/>
            <a:ext cx="561673" cy="142875"/>
          </a:xfrm>
          <a:prstGeom prst="rect">
            <a:avLst/>
          </a:prstGeom>
        </p:spPr>
        <p:txBody>
          <a:bodyPr anchor="t" rtlCol="false" tIns="0" lIns="0" bIns="0" rIns="0">
            <a:spAutoFit/>
          </a:bodyPr>
          <a:lstStyle/>
          <a:p>
            <a:pPr algn="r">
              <a:lnSpc>
                <a:spcPts val="1199"/>
              </a:lnSpc>
              <a:spcBef>
                <a:spcPct val="0"/>
              </a:spcBef>
            </a:pPr>
            <a:r>
              <a:rPr lang="en-US" b="true" sz="999">
                <a:solidFill>
                  <a:srgbClr val="2B2C30"/>
                </a:solidFill>
                <a:latin typeface="DM Sans Bold"/>
                <a:ea typeface="DM Sans Bold"/>
                <a:cs typeface="DM Sans Bold"/>
                <a:sym typeface="DM Sans Bold"/>
              </a:rPr>
              <a:t>06</a:t>
            </a:r>
          </a:p>
        </p:txBody>
      </p:sp>
      <p:sp>
        <p:nvSpPr>
          <p:cNvPr name="TextBox 15" id="15"/>
          <p:cNvSpPr txBox="true"/>
          <p:nvPr/>
        </p:nvSpPr>
        <p:spPr>
          <a:xfrm rot="0">
            <a:off x="297180" y="5145400"/>
            <a:ext cx="3591091" cy="142875"/>
          </a:xfrm>
          <a:prstGeom prst="rect">
            <a:avLst/>
          </a:prstGeom>
        </p:spPr>
        <p:txBody>
          <a:bodyPr anchor="t" rtlCol="false" tIns="0" lIns="0" bIns="0" rIns="0">
            <a:spAutoFit/>
          </a:bodyPr>
          <a:lstStyle/>
          <a:p>
            <a:pPr algn="l">
              <a:lnSpc>
                <a:spcPts val="1199"/>
              </a:lnSpc>
              <a:spcBef>
                <a:spcPct val="0"/>
              </a:spcBef>
            </a:pPr>
            <a:r>
              <a:rPr lang="en-US" b="true" sz="999">
                <a:solidFill>
                  <a:srgbClr val="2B2C30"/>
                </a:solidFill>
                <a:latin typeface="DM Sans Bold"/>
                <a:ea typeface="DM Sans Bold"/>
                <a:cs typeface="DM Sans Bold"/>
                <a:sym typeface="DM Sans Bold"/>
              </a:rPr>
              <a:t>Conclusão</a:t>
            </a:r>
          </a:p>
        </p:txBody>
      </p:sp>
      <p:sp>
        <p:nvSpPr>
          <p:cNvPr name="TextBox 16" id="16"/>
          <p:cNvSpPr txBox="true"/>
          <p:nvPr/>
        </p:nvSpPr>
        <p:spPr>
          <a:xfrm rot="0">
            <a:off x="4017947" y="5164450"/>
            <a:ext cx="561673" cy="142875"/>
          </a:xfrm>
          <a:prstGeom prst="rect">
            <a:avLst/>
          </a:prstGeom>
        </p:spPr>
        <p:txBody>
          <a:bodyPr anchor="t" rtlCol="false" tIns="0" lIns="0" bIns="0" rIns="0">
            <a:spAutoFit/>
          </a:bodyPr>
          <a:lstStyle/>
          <a:p>
            <a:pPr algn="r">
              <a:lnSpc>
                <a:spcPts val="1199"/>
              </a:lnSpc>
              <a:spcBef>
                <a:spcPct val="0"/>
              </a:spcBef>
            </a:pPr>
            <a:r>
              <a:rPr lang="en-US" b="true" sz="999">
                <a:solidFill>
                  <a:srgbClr val="2B2C30"/>
                </a:solidFill>
                <a:latin typeface="DM Sans Bold"/>
                <a:ea typeface="DM Sans Bold"/>
                <a:cs typeface="DM Sans Bold"/>
                <a:sym typeface="DM Sans Bold"/>
              </a:rPr>
              <a:t>12</a:t>
            </a:r>
          </a:p>
        </p:txBody>
      </p:sp>
      <p:grpSp>
        <p:nvGrpSpPr>
          <p:cNvPr name="Group 17" id="17"/>
          <p:cNvGrpSpPr/>
          <p:nvPr/>
        </p:nvGrpSpPr>
        <p:grpSpPr>
          <a:xfrm rot="0">
            <a:off x="297180" y="184588"/>
            <a:ext cx="4282440" cy="118504"/>
            <a:chOff x="0" y="0"/>
            <a:chExt cx="5709920" cy="158005"/>
          </a:xfrm>
        </p:grpSpPr>
        <p:sp>
          <p:nvSpPr>
            <p:cNvPr name="TextBox 18" id="18"/>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9" id="19"/>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20" id="20"/>
          <p:cNvSpPr txBox="true"/>
          <p:nvPr/>
        </p:nvSpPr>
        <p:spPr>
          <a:xfrm rot="0">
            <a:off x="297180" y="1853876"/>
            <a:ext cx="3346232" cy="533400"/>
          </a:xfrm>
          <a:prstGeom prst="rect">
            <a:avLst/>
          </a:prstGeom>
        </p:spPr>
        <p:txBody>
          <a:bodyPr anchor="t" rtlCol="false" tIns="0" lIns="0" bIns="0" rIns="0">
            <a:spAutoFit/>
          </a:bodyPr>
          <a:lstStyle/>
          <a:p>
            <a:pPr algn="l">
              <a:lnSpc>
                <a:spcPts val="4168"/>
              </a:lnSpc>
            </a:pPr>
            <a:r>
              <a:rPr lang="en-US" sz="3473">
                <a:solidFill>
                  <a:srgbClr val="F4F0EB"/>
                </a:solidFill>
                <a:latin typeface="The Youngest Serif"/>
                <a:ea typeface="The Youngest Serif"/>
                <a:cs typeface="The Youngest Serif"/>
                <a:sym typeface="The Youngest Serif"/>
              </a:rPr>
              <a:t>Tópicos</a:t>
            </a:r>
          </a:p>
        </p:txBody>
      </p:sp>
      <p:sp>
        <p:nvSpPr>
          <p:cNvPr name="TextBox 21" id="21"/>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sp>
        <p:nvSpPr>
          <p:cNvPr name="TextBox 22" id="22"/>
          <p:cNvSpPr txBox="true"/>
          <p:nvPr/>
        </p:nvSpPr>
        <p:spPr>
          <a:xfrm rot="0">
            <a:off x="297180" y="5554975"/>
            <a:ext cx="3591091" cy="142875"/>
          </a:xfrm>
          <a:prstGeom prst="rect">
            <a:avLst/>
          </a:prstGeom>
        </p:spPr>
        <p:txBody>
          <a:bodyPr anchor="t" rtlCol="false" tIns="0" lIns="0" bIns="0" rIns="0">
            <a:spAutoFit/>
          </a:bodyPr>
          <a:lstStyle/>
          <a:p>
            <a:pPr algn="l">
              <a:lnSpc>
                <a:spcPts val="1199"/>
              </a:lnSpc>
              <a:spcBef>
                <a:spcPct val="0"/>
              </a:spcBef>
            </a:pPr>
            <a:r>
              <a:rPr lang="en-US" b="true" sz="999">
                <a:solidFill>
                  <a:srgbClr val="2B2C30"/>
                </a:solidFill>
                <a:latin typeface="DM Sans Bold"/>
                <a:ea typeface="DM Sans Bold"/>
                <a:cs typeface="DM Sans Bold"/>
                <a:sym typeface="DM Sans Bold"/>
              </a:rPr>
              <a:t>Notas da Autora</a:t>
            </a:r>
          </a:p>
        </p:txBody>
      </p:sp>
      <p:sp>
        <p:nvSpPr>
          <p:cNvPr name="TextBox 23" id="23"/>
          <p:cNvSpPr txBox="true"/>
          <p:nvPr/>
        </p:nvSpPr>
        <p:spPr>
          <a:xfrm rot="0">
            <a:off x="4017947" y="5554975"/>
            <a:ext cx="561673" cy="142875"/>
          </a:xfrm>
          <a:prstGeom prst="rect">
            <a:avLst/>
          </a:prstGeom>
        </p:spPr>
        <p:txBody>
          <a:bodyPr anchor="t" rtlCol="false" tIns="0" lIns="0" bIns="0" rIns="0">
            <a:spAutoFit/>
          </a:bodyPr>
          <a:lstStyle/>
          <a:p>
            <a:pPr algn="r">
              <a:lnSpc>
                <a:spcPts val="1199"/>
              </a:lnSpc>
              <a:spcBef>
                <a:spcPct val="0"/>
              </a:spcBef>
            </a:pPr>
            <a:r>
              <a:rPr lang="en-US" b="true" sz="999">
                <a:solidFill>
                  <a:srgbClr val="2B2C30"/>
                </a:solidFill>
                <a:latin typeface="DM Sans Bold"/>
                <a:ea typeface="DM Sans Bold"/>
                <a:cs typeface="DM Sans Bold"/>
                <a:sym typeface="DM Sans Bold"/>
              </a:rPr>
              <a:t>13</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297180" y="5492753"/>
            <a:ext cx="2050698" cy="1748269"/>
            <a:chOff x="0" y="0"/>
            <a:chExt cx="2734264" cy="2331026"/>
          </a:xfrm>
        </p:grpSpPr>
        <p:pic>
          <p:nvPicPr>
            <p:cNvPr name="Picture 3" id="3"/>
            <p:cNvPicPr>
              <a:picLocks noChangeAspect="true"/>
            </p:cNvPicPr>
            <p:nvPr/>
          </p:nvPicPr>
          <p:blipFill>
            <a:blip r:embed="rId2"/>
            <a:srcRect l="17009" t="0" r="17009" b="0"/>
            <a:stretch>
              <a:fillRect/>
            </a:stretch>
          </p:blipFill>
          <p:spPr>
            <a:xfrm flipH="false" flipV="false">
              <a:off x="0" y="0"/>
              <a:ext cx="2734264" cy="2331026"/>
            </a:xfrm>
            <a:prstGeom prst="rect">
              <a:avLst/>
            </a:prstGeom>
          </p:spPr>
        </p:pic>
      </p:grpSp>
      <p:grpSp>
        <p:nvGrpSpPr>
          <p:cNvPr name="Group 4" id="4"/>
          <p:cNvGrpSpPr/>
          <p:nvPr/>
        </p:nvGrpSpPr>
        <p:grpSpPr>
          <a:xfrm rot="0">
            <a:off x="0" y="0"/>
            <a:ext cx="4876800" cy="487680"/>
            <a:chOff x="0" y="0"/>
            <a:chExt cx="3468725" cy="346873"/>
          </a:xfrm>
        </p:grpSpPr>
        <p:sp>
          <p:nvSpPr>
            <p:cNvPr name="Freeform 5" id="5"/>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6" id="6"/>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sp>
        <p:nvSpPr>
          <p:cNvPr name="TextBox 7" id="7"/>
          <p:cNvSpPr txBox="true"/>
          <p:nvPr/>
        </p:nvSpPr>
        <p:spPr>
          <a:xfrm rot="0">
            <a:off x="297180" y="1340608"/>
            <a:ext cx="4282440" cy="1057275"/>
          </a:xfrm>
          <a:prstGeom prst="rect">
            <a:avLst/>
          </a:prstGeom>
        </p:spPr>
        <p:txBody>
          <a:bodyPr anchor="t" rtlCol="false" tIns="0" lIns="0" bIns="0" rIns="0">
            <a:spAutoFit/>
          </a:bodyPr>
          <a:lstStyle/>
          <a:p>
            <a:pPr algn="ctr">
              <a:lnSpc>
                <a:spcPts val="4168"/>
              </a:lnSpc>
            </a:pPr>
            <a:r>
              <a:rPr lang="en-US" sz="3473">
                <a:solidFill>
                  <a:srgbClr val="2B2C30"/>
                </a:solidFill>
                <a:latin typeface="The Youngest Serif"/>
                <a:ea typeface="The Youngest Serif"/>
                <a:cs typeface="The Youngest Serif"/>
                <a:sym typeface="The Youngest Serif"/>
              </a:rPr>
              <a:t>A Arquitetura que não se vê</a:t>
            </a:r>
          </a:p>
        </p:txBody>
      </p:sp>
      <p:sp>
        <p:nvSpPr>
          <p:cNvPr name="TextBox 8" id="8"/>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INTRODUÇÃO </a:t>
            </a:r>
          </a:p>
        </p:txBody>
      </p:sp>
      <p:sp>
        <p:nvSpPr>
          <p:cNvPr name="TextBox 9" id="9"/>
          <p:cNvSpPr txBox="true"/>
          <p:nvPr/>
        </p:nvSpPr>
        <p:spPr>
          <a:xfrm rot="0">
            <a:off x="297180" y="2524552"/>
            <a:ext cx="2050698" cy="2978257"/>
          </a:xfrm>
          <a:prstGeom prst="rect">
            <a:avLst/>
          </a:prstGeom>
        </p:spPr>
        <p:txBody>
          <a:bodyPr anchor="t" rtlCol="false" tIns="0" lIns="0" bIns="0" rIns="0">
            <a:spAutoFit/>
          </a:bodyPr>
          <a:lstStyle/>
          <a:p>
            <a:pPr algn="l">
              <a:lnSpc>
                <a:spcPts val="1119"/>
              </a:lnSpc>
            </a:pPr>
            <a:r>
              <a:rPr lang="en-US" sz="799">
                <a:solidFill>
                  <a:srgbClr val="2B2C30"/>
                </a:solidFill>
                <a:latin typeface="DM Sans"/>
                <a:ea typeface="DM Sans"/>
                <a:cs typeface="DM Sans"/>
                <a:sym typeface="DM Sans"/>
              </a:rPr>
              <a:t>A arquitetura sempre foi mais do que matéria. Ela é também aquilo que escapa aos olhos: fluxos de ar, padrões de uso, decisões políticas, algoritmos silenciosos. No contexto contemporâneo, esse “invisível” se torna ainda mais relevante — pois é nele que operam as forças que moldam nossas cidades: a inteligência artificial e a sustentabilidade.</a:t>
            </a:r>
          </a:p>
          <a:p>
            <a:pPr algn="l">
              <a:lnSpc>
                <a:spcPts val="1119"/>
              </a:lnSpc>
            </a:pPr>
          </a:p>
          <a:p>
            <a:pPr algn="l">
              <a:lnSpc>
                <a:spcPts val="1119"/>
              </a:lnSpc>
            </a:pPr>
            <a:r>
              <a:rPr lang="en-US" sz="799">
                <a:solidFill>
                  <a:srgbClr val="2B2C30"/>
                </a:solidFill>
                <a:latin typeface="DM Sans"/>
                <a:ea typeface="DM Sans"/>
                <a:cs typeface="DM Sans"/>
                <a:sym typeface="DM Sans"/>
              </a:rPr>
              <a:t>A IA, com sua capacidade de processar dados em larga escala, já participa do desenho urbano, da gestão energética, da simulação ambiental. A sustentabilidade, por sua vez, impõe limites e critérios éticos para que esse avanço não comprometa os recursos naturais nem agrave desigualdades. Ambas atuam como vetores de transformação — e exigem que arquitetos, urbanistas e cidadãos repensem o que significa projetar.</a:t>
            </a:r>
          </a:p>
          <a:p>
            <a:pPr algn="l">
              <a:lnSpc>
                <a:spcPts val="1119"/>
              </a:lnSpc>
            </a:pPr>
          </a:p>
        </p:txBody>
      </p:sp>
      <p:grpSp>
        <p:nvGrpSpPr>
          <p:cNvPr name="Group 10" id="10"/>
          <p:cNvGrpSpPr/>
          <p:nvPr/>
        </p:nvGrpSpPr>
        <p:grpSpPr>
          <a:xfrm rot="0">
            <a:off x="297180" y="184588"/>
            <a:ext cx="4282440" cy="118504"/>
            <a:chOff x="0" y="0"/>
            <a:chExt cx="5709920" cy="158005"/>
          </a:xfrm>
        </p:grpSpPr>
        <p:sp>
          <p:nvSpPr>
            <p:cNvPr name="TextBox 11" id="11"/>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2" id="12"/>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3" id="13"/>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sp>
        <p:nvSpPr>
          <p:cNvPr name="TextBox 14" id="14"/>
          <p:cNvSpPr txBox="true"/>
          <p:nvPr/>
        </p:nvSpPr>
        <p:spPr>
          <a:xfrm rot="0">
            <a:off x="2528922" y="2524552"/>
            <a:ext cx="2050698" cy="4738883"/>
          </a:xfrm>
          <a:prstGeom prst="rect">
            <a:avLst/>
          </a:prstGeom>
        </p:spPr>
        <p:txBody>
          <a:bodyPr anchor="t" rtlCol="false" tIns="0" lIns="0" bIns="0" rIns="0">
            <a:spAutoFit/>
          </a:bodyPr>
          <a:lstStyle/>
          <a:p>
            <a:pPr algn="l">
              <a:lnSpc>
                <a:spcPts val="1119"/>
              </a:lnSpc>
            </a:pPr>
            <a:r>
              <a:rPr lang="en-US" sz="799">
                <a:solidFill>
                  <a:srgbClr val="2B2C30"/>
                </a:solidFill>
                <a:latin typeface="DM Sans"/>
                <a:ea typeface="DM Sans"/>
                <a:cs typeface="DM Sans"/>
                <a:sym typeface="DM Sans"/>
              </a:rPr>
              <a:t>Minha motivação para este e-book vem da experiência de viver na cidade mais verde do Brasil e ver o prefeito optar por grama sintética. Também participei do evento GO!Jovem, focado em inovação para pequenos negócios, onde o uso da inteligência artificial substitui a sustentabilidade como principal critério. Como estudante de Arquitetura e Urbanismo e Análise e Desenvolvimento de Sistemas, observo como os mundos físico e digital se entrelaçam, nem sempre harmonicamente.</a:t>
            </a:r>
          </a:p>
          <a:p>
            <a:pPr algn="l">
              <a:lnSpc>
                <a:spcPts val="1119"/>
              </a:lnSpc>
            </a:pPr>
          </a:p>
          <a:p>
            <a:pPr algn="l">
              <a:lnSpc>
                <a:spcPts val="1119"/>
              </a:lnSpc>
            </a:pPr>
            <a:r>
              <a:rPr lang="en-US" sz="799">
                <a:solidFill>
                  <a:srgbClr val="2B2C30"/>
                </a:solidFill>
                <a:latin typeface="DM Sans"/>
                <a:ea typeface="DM Sans"/>
                <a:cs typeface="DM Sans"/>
                <a:sym typeface="DM Sans"/>
              </a:rPr>
              <a:t>Confesso que ainda tenho receios em relação à IA. Preocupo-me com seu impacto ambiental, especialmente o alto consumo de água nos processos de treinamento, e com a concentração geopolítica de poder tecnológico. Mas também reconheço que ela não vai parar de ser usada — e que me fechar completamente a essa realidade seria comprometer minha formação e minha atuação profissional.</a:t>
            </a:r>
          </a:p>
          <a:p>
            <a:pPr algn="l">
              <a:lnSpc>
                <a:spcPts val="1119"/>
              </a:lnSpc>
            </a:pPr>
          </a:p>
          <a:p>
            <a:pPr algn="l">
              <a:lnSpc>
                <a:spcPts val="1119"/>
              </a:lnSpc>
            </a:pPr>
            <a:r>
              <a:rPr lang="en-US" sz="799">
                <a:solidFill>
                  <a:srgbClr val="2B2C30"/>
                </a:solidFill>
                <a:latin typeface="DM Sans"/>
                <a:ea typeface="DM Sans"/>
                <a:cs typeface="DM Sans"/>
                <a:sym typeface="DM Sans"/>
              </a:rPr>
              <a:t>Este e-book é resultado de uma tentativa de compreender a arquitetura invisível que nos cerca, e de propor caminhos para que ela esteja a serviço da vida — e não apenas da eficiência.</a:t>
            </a:r>
          </a:p>
          <a:p>
            <a:pPr algn="ctr">
              <a:lnSpc>
                <a:spcPts val="1119"/>
              </a:lnSpc>
            </a:pPr>
          </a:p>
          <a:p>
            <a:pPr algn="ctr">
              <a:lnSpc>
                <a:spcPts val="1119"/>
              </a:lnSpc>
            </a:pPr>
            <a:r>
              <a:rPr lang="en-US" sz="799" i="true">
                <a:solidFill>
                  <a:srgbClr val="2B2C30"/>
                </a:solidFill>
                <a:latin typeface="DM Sans Italics"/>
                <a:ea typeface="DM Sans Italics"/>
                <a:cs typeface="DM Sans Italics"/>
                <a:sym typeface="DM Sans Italics"/>
              </a:rPr>
              <a:t>“O invisível não é ausência — é estrutura, decisão e responsabilidade.”</a:t>
            </a:r>
          </a:p>
          <a:p>
            <a:pPr algn="l">
              <a:lnSpc>
                <a:spcPts val="1119"/>
              </a:lnSpc>
            </a:pPr>
          </a:p>
        </p:txBody>
      </p:sp>
      <p:sp>
        <p:nvSpPr>
          <p:cNvPr name="TextBox 15" id="15"/>
          <p:cNvSpPr txBox="true"/>
          <p:nvPr/>
        </p:nvSpPr>
        <p:spPr>
          <a:xfrm rot="0">
            <a:off x="2438400" y="7324185"/>
            <a:ext cx="72098" cy="184091"/>
          </a:xfrm>
          <a:prstGeom prst="rect">
            <a:avLst/>
          </a:prstGeom>
        </p:spPr>
        <p:txBody>
          <a:bodyPr anchor="t" rtlCol="false" tIns="0" lIns="0" bIns="0" rIns="0" wrap="none">
            <a:spAutoFit/>
          </a:bodyPr>
          <a:lstStyle/>
          <a:p>
            <a:pPr algn="ctr">
              <a:lnSpc>
                <a:spcPts val="1388"/>
              </a:lnSpc>
              <a:spcBef>
                <a:spcPct val="0"/>
              </a:spcBef>
            </a:pPr>
            <a:r>
              <a:rPr lang="en-US" sz="991">
                <a:solidFill>
                  <a:srgbClr val="374523"/>
                </a:solidFill>
                <a:latin typeface="The Seasons"/>
                <a:ea typeface="The Seasons"/>
                <a:cs typeface="The Seasons"/>
                <a:sym typeface="The Seasons"/>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grpSp>
        <p:nvGrpSpPr>
          <p:cNvPr name="Group 5" id="5"/>
          <p:cNvGrpSpPr/>
          <p:nvPr/>
        </p:nvGrpSpPr>
        <p:grpSpPr>
          <a:xfrm rot="0">
            <a:off x="2438400" y="5384051"/>
            <a:ext cx="2050698" cy="1748269"/>
            <a:chOff x="0" y="0"/>
            <a:chExt cx="2734264" cy="2331026"/>
          </a:xfrm>
        </p:grpSpPr>
        <p:pic>
          <p:nvPicPr>
            <p:cNvPr name="Picture 6" id="6"/>
            <p:cNvPicPr>
              <a:picLocks noChangeAspect="true"/>
            </p:cNvPicPr>
            <p:nvPr/>
          </p:nvPicPr>
          <p:blipFill>
            <a:blip r:embed="rId2"/>
            <a:srcRect l="17156" t="0" r="17156" b="0"/>
            <a:stretch>
              <a:fillRect/>
            </a:stretch>
          </p:blipFill>
          <p:spPr>
            <a:xfrm flipH="false" flipV="false">
              <a:off x="0" y="0"/>
              <a:ext cx="2734264" cy="2331026"/>
            </a:xfrm>
            <a:prstGeom prst="rect">
              <a:avLst/>
            </a:prstGeom>
          </p:spPr>
        </p:pic>
      </p:grpSp>
      <p:sp>
        <p:nvSpPr>
          <p:cNvPr name="TextBox 7" id="7"/>
          <p:cNvSpPr txBox="true"/>
          <p:nvPr/>
        </p:nvSpPr>
        <p:spPr>
          <a:xfrm rot="0">
            <a:off x="297180" y="1340608"/>
            <a:ext cx="3346232" cy="1046668"/>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A Cidade como Organismo Vivo</a:t>
            </a:r>
          </a:p>
        </p:txBody>
      </p:sp>
      <p:sp>
        <p:nvSpPr>
          <p:cNvPr name="TextBox 8" id="8"/>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CAPÍTULO 1 </a:t>
            </a:r>
          </a:p>
        </p:txBody>
      </p:sp>
      <p:grpSp>
        <p:nvGrpSpPr>
          <p:cNvPr name="Group 9" id="9"/>
          <p:cNvGrpSpPr/>
          <p:nvPr/>
        </p:nvGrpSpPr>
        <p:grpSpPr>
          <a:xfrm rot="0">
            <a:off x="297180" y="2642541"/>
            <a:ext cx="2050698" cy="4657438"/>
            <a:chOff x="0" y="0"/>
            <a:chExt cx="2734264" cy="6209917"/>
          </a:xfrm>
        </p:grpSpPr>
        <p:sp>
          <p:nvSpPr>
            <p:cNvPr name="TextBox 10" id="10"/>
            <p:cNvSpPr txBox="true"/>
            <p:nvPr/>
          </p:nvSpPr>
          <p:spPr>
            <a:xfrm rot="0">
              <a:off x="0" y="0"/>
              <a:ext cx="2734264" cy="1738054"/>
            </a:xfrm>
            <a:prstGeom prst="rect">
              <a:avLst/>
            </a:prstGeom>
          </p:spPr>
          <p:txBody>
            <a:bodyPr anchor="t" rtlCol="false" tIns="0" lIns="0" bIns="0" rIns="0">
              <a:spAutoFit/>
            </a:bodyPr>
            <a:lstStyle/>
            <a:p>
              <a:pPr algn="l">
                <a:lnSpc>
                  <a:spcPts val="959"/>
                </a:lnSpc>
                <a:spcBef>
                  <a:spcPct val="0"/>
                </a:spcBef>
              </a:pPr>
              <a:r>
                <a:rPr lang="en-US" b="true" sz="799" i="true">
                  <a:solidFill>
                    <a:srgbClr val="2B2C30"/>
                  </a:solidFill>
                  <a:latin typeface="DM Sans Bold Italics"/>
                  <a:ea typeface="DM Sans Bold Italics"/>
                  <a:cs typeface="DM Sans Bold Italics"/>
                  <a:sym typeface="DM Sans Bold Italics"/>
                </a:rPr>
                <a:t>A cidade contemporânea é um sistema complexo, composto por múltiplas camadas interdependentes: infraestrutura física, fluxos econômicos, redes sociais, ecossistemas naturais e, cada vez mais, sistemas digitais. Pensar a cidade como um organismo vivo é reconhecer que ela possui dinâmicas próprias de crescimento, adaptação e regeneração — mas também de desgaste, exclusão e colapso.</a:t>
              </a:r>
            </a:p>
          </p:txBody>
        </p:sp>
        <p:sp>
          <p:nvSpPr>
            <p:cNvPr name="TextBox 11" id="11"/>
            <p:cNvSpPr txBox="true"/>
            <p:nvPr/>
          </p:nvSpPr>
          <p:spPr>
            <a:xfrm rot="0">
              <a:off x="0" y="1884104"/>
              <a:ext cx="2734264" cy="4325813"/>
            </a:xfrm>
            <a:prstGeom prst="rect">
              <a:avLst/>
            </a:prstGeom>
          </p:spPr>
          <p:txBody>
            <a:bodyPr anchor="t" rtlCol="false" tIns="0" lIns="0" bIns="0" rIns="0">
              <a:spAutoFit/>
            </a:bodyPr>
            <a:lstStyle/>
            <a:p>
              <a:pPr algn="l">
                <a:lnSpc>
                  <a:spcPts val="1119"/>
                </a:lnSpc>
              </a:pPr>
              <a:r>
                <a:rPr lang="en-US" sz="799" b="true">
                  <a:solidFill>
                    <a:srgbClr val="2B2C30"/>
                  </a:solidFill>
                  <a:latin typeface="DM Sans Bold"/>
                  <a:ea typeface="DM Sans Bold"/>
                  <a:cs typeface="DM Sans Bold"/>
                  <a:sym typeface="DM Sans Bold"/>
                </a:rPr>
                <a:t>Ecologia Urbana:</a:t>
              </a:r>
              <a:r>
                <a:rPr lang="en-US" sz="799">
                  <a:solidFill>
                    <a:srgbClr val="2B2C30"/>
                  </a:solidFill>
                  <a:latin typeface="DM Sans"/>
                  <a:ea typeface="DM Sans"/>
                  <a:cs typeface="DM Sans"/>
                  <a:sym typeface="DM Sans"/>
                </a:rPr>
                <a:t> </a:t>
              </a:r>
              <a:r>
                <a:rPr lang="en-US" sz="799" b="true">
                  <a:solidFill>
                    <a:srgbClr val="2B2C30"/>
                  </a:solidFill>
                  <a:latin typeface="DM Sans Bold"/>
                  <a:ea typeface="DM Sans Bold"/>
                  <a:cs typeface="DM Sans Bold"/>
                  <a:sym typeface="DM Sans Bold"/>
                </a:rPr>
                <a:t>conceito e implicações</a:t>
              </a:r>
            </a:p>
            <a:p>
              <a:pPr algn="l">
                <a:lnSpc>
                  <a:spcPts val="1119"/>
                </a:lnSpc>
              </a:pPr>
              <a:r>
                <a:rPr lang="en-US" sz="799">
                  <a:solidFill>
                    <a:srgbClr val="2B2C30"/>
                  </a:solidFill>
                  <a:latin typeface="DM Sans"/>
                  <a:ea typeface="DM Sans"/>
                  <a:cs typeface="DM Sans"/>
                  <a:sym typeface="DM Sans"/>
                </a:rPr>
                <a:t>O termo ecologia urbana refere-se ao estudo das interações entre os elementos naturais e construídos dentro do ambiente urbano. Diferente da ecologia tradicional, que foca em ambientes naturais, a ecologia urbana considera a cidade como um ecossistema híbrido, onde fatores como poluição, mobilidade, vegetação, clima e comportamento humano influenciam diretamente a qualidade de vida.</a:t>
              </a:r>
            </a:p>
            <a:p>
              <a:pPr algn="l">
                <a:lnSpc>
                  <a:spcPts val="1119"/>
                </a:lnSpc>
              </a:pPr>
            </a:p>
            <a:p>
              <a:pPr algn="l">
                <a:lnSpc>
                  <a:spcPts val="1119"/>
                </a:lnSpc>
              </a:pPr>
              <a:r>
                <a:rPr lang="en-US" sz="799">
                  <a:solidFill>
                    <a:srgbClr val="2B2C30"/>
                  </a:solidFill>
                  <a:latin typeface="DM Sans"/>
                  <a:ea typeface="DM Sans"/>
                  <a:cs typeface="DM Sans"/>
                  <a:sym typeface="DM Sans"/>
                </a:rPr>
                <a:t>Esse campo propõe que o planejamento urbano deve integrar princípios ecológicos, como biodiversidade, permeabilidade do solo, eficiência energética e equilíbrio térmico. No entanto, muitas cidades ainda operam sob lógicas fragmentadas, priorizando o crescimento econômico em detrimento da sustentabilidade ambiental.</a:t>
              </a:r>
            </a:p>
            <a:p>
              <a:pPr algn="l">
                <a:lnSpc>
                  <a:spcPts val="1119"/>
                </a:lnSpc>
              </a:pPr>
            </a:p>
            <a:p>
              <a:pPr algn="ctr">
                <a:lnSpc>
                  <a:spcPts val="1119"/>
                </a:lnSpc>
              </a:pPr>
              <a:r>
                <a:rPr lang="en-US" sz="799" i="true">
                  <a:solidFill>
                    <a:srgbClr val="2B2C30"/>
                  </a:solidFill>
                  <a:latin typeface="DM Sans Italics"/>
                  <a:ea typeface="DM Sans Italics"/>
                  <a:cs typeface="DM Sans Italics"/>
                  <a:sym typeface="DM Sans Italics"/>
                </a:rPr>
                <a:t>“A cidade respira — mas nem sempre com saúde.”</a:t>
              </a:r>
            </a:p>
            <a:p>
              <a:pPr algn="l">
                <a:lnSpc>
                  <a:spcPts val="1119"/>
                </a:lnSpc>
              </a:pPr>
            </a:p>
          </p:txBody>
        </p:sp>
      </p:grpSp>
      <p:grpSp>
        <p:nvGrpSpPr>
          <p:cNvPr name="Group 12" id="12"/>
          <p:cNvGrpSpPr/>
          <p:nvPr/>
        </p:nvGrpSpPr>
        <p:grpSpPr>
          <a:xfrm rot="0">
            <a:off x="297180" y="184588"/>
            <a:ext cx="4282440" cy="118504"/>
            <a:chOff x="0" y="0"/>
            <a:chExt cx="5709920" cy="158005"/>
          </a:xfrm>
        </p:grpSpPr>
        <p:sp>
          <p:nvSpPr>
            <p:cNvPr name="TextBox 13" id="13"/>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4" id="14"/>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5" id="15"/>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sp>
        <p:nvSpPr>
          <p:cNvPr name="TextBox 16" id="16"/>
          <p:cNvSpPr txBox="true"/>
          <p:nvPr/>
        </p:nvSpPr>
        <p:spPr>
          <a:xfrm rot="0">
            <a:off x="2438400" y="2582212"/>
            <a:ext cx="2050698" cy="2436525"/>
          </a:xfrm>
          <a:prstGeom prst="rect">
            <a:avLst/>
          </a:prstGeom>
        </p:spPr>
        <p:txBody>
          <a:bodyPr anchor="t" rtlCol="false" tIns="0" lIns="0" bIns="0" rIns="0">
            <a:spAutoFit/>
          </a:bodyPr>
          <a:lstStyle/>
          <a:p>
            <a:pPr algn="l">
              <a:lnSpc>
                <a:spcPts val="1119"/>
              </a:lnSpc>
            </a:pPr>
            <a:r>
              <a:rPr lang="en-US" sz="799" b="true">
                <a:solidFill>
                  <a:srgbClr val="2B2C30"/>
                </a:solidFill>
                <a:latin typeface="DM Sans Bold"/>
                <a:ea typeface="DM Sans Bold"/>
                <a:cs typeface="DM Sans Bold"/>
                <a:sym typeface="DM Sans Bold"/>
              </a:rPr>
              <a:t>Desconexão com a natureza</a:t>
            </a:r>
          </a:p>
          <a:p>
            <a:pPr algn="l">
              <a:lnSpc>
                <a:spcPts val="1119"/>
              </a:lnSpc>
            </a:pPr>
            <a:r>
              <a:rPr lang="en-US" sz="799">
                <a:solidFill>
                  <a:srgbClr val="2B2C30"/>
                </a:solidFill>
                <a:latin typeface="DM Sans"/>
                <a:ea typeface="DM Sans"/>
                <a:cs typeface="DM Sans"/>
                <a:sym typeface="DM Sans"/>
              </a:rPr>
              <a:t>A urbanização acelerada, especialmente em países em desenvolvimento, tem gerado ambientes cada vez mais impermeáveis, densos e hostis à vida não humana. A escassez de áreas verdes, a poluição atmosférica e o excesso de concreto contribuem para o chamado estresse urbano, que afeta não apenas o meio ambiente, mas também a saúde física e mental da população.</a:t>
            </a:r>
          </a:p>
          <a:p>
            <a:pPr algn="l">
              <a:lnSpc>
                <a:spcPts val="1119"/>
              </a:lnSpc>
            </a:pPr>
            <a:r>
              <a:rPr lang="en-US" sz="799">
                <a:solidFill>
                  <a:srgbClr val="2B2C30"/>
                </a:solidFill>
                <a:latin typeface="DM Sans"/>
                <a:ea typeface="DM Sans"/>
                <a:cs typeface="DM Sans"/>
                <a:sym typeface="DM Sans"/>
              </a:rPr>
              <a:t>Essa desconexão com a natureza não é apenas física, mas também simbólica. Muitas vezes, o verde é tratado como elemento decorativo — uma fachada de sustentabilidade — sem que haja compromisso real com práticas regenerativas ou com a justiça ambiental.</a:t>
            </a:r>
          </a:p>
        </p:txBody>
      </p:sp>
      <p:sp>
        <p:nvSpPr>
          <p:cNvPr name="TextBox 17" id="17"/>
          <p:cNvSpPr txBox="true"/>
          <p:nvPr/>
        </p:nvSpPr>
        <p:spPr>
          <a:xfrm rot="0">
            <a:off x="2315582"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grpSp>
        <p:nvGrpSpPr>
          <p:cNvPr name="Group 5" id="5"/>
          <p:cNvGrpSpPr/>
          <p:nvPr/>
        </p:nvGrpSpPr>
        <p:grpSpPr>
          <a:xfrm rot="0">
            <a:off x="297180" y="2730900"/>
            <a:ext cx="2050698" cy="3050440"/>
            <a:chOff x="0" y="0"/>
            <a:chExt cx="2734264" cy="4067253"/>
          </a:xfrm>
        </p:grpSpPr>
        <p:pic>
          <p:nvPicPr>
            <p:cNvPr name="Picture 6" id="6"/>
            <p:cNvPicPr>
              <a:picLocks noChangeAspect="true"/>
            </p:cNvPicPr>
            <p:nvPr/>
          </p:nvPicPr>
          <p:blipFill>
            <a:blip r:embed="rId2"/>
            <a:srcRect l="28258" t="0" r="21657" b="0"/>
            <a:stretch>
              <a:fillRect/>
            </a:stretch>
          </p:blipFill>
          <p:spPr>
            <a:xfrm flipH="false" flipV="false">
              <a:off x="0" y="0"/>
              <a:ext cx="2734264" cy="4067253"/>
            </a:xfrm>
            <a:prstGeom prst="rect">
              <a:avLst/>
            </a:prstGeom>
          </p:spPr>
        </p:pic>
      </p:grpSp>
      <p:sp>
        <p:nvSpPr>
          <p:cNvPr name="TextBox 7" id="7"/>
          <p:cNvSpPr txBox="true"/>
          <p:nvPr/>
        </p:nvSpPr>
        <p:spPr>
          <a:xfrm rot="0">
            <a:off x="297180" y="1340608"/>
            <a:ext cx="3346232" cy="1046668"/>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A Cidade como Organismo Vivo</a:t>
            </a:r>
          </a:p>
        </p:txBody>
      </p:sp>
      <p:sp>
        <p:nvSpPr>
          <p:cNvPr name="TextBox 8" id="8"/>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CAPÍTULO 1 </a:t>
            </a:r>
          </a:p>
        </p:txBody>
      </p:sp>
      <p:sp>
        <p:nvSpPr>
          <p:cNvPr name="TextBox 9" id="9"/>
          <p:cNvSpPr txBox="true"/>
          <p:nvPr/>
        </p:nvSpPr>
        <p:spPr>
          <a:xfrm rot="0">
            <a:off x="297180" y="5914690"/>
            <a:ext cx="2050698" cy="1082197"/>
          </a:xfrm>
          <a:prstGeom prst="rect">
            <a:avLst/>
          </a:prstGeom>
        </p:spPr>
        <p:txBody>
          <a:bodyPr anchor="t" rtlCol="false" tIns="0" lIns="0" bIns="0" rIns="0">
            <a:spAutoFit/>
          </a:bodyPr>
          <a:lstStyle/>
          <a:p>
            <a:pPr algn="l">
              <a:lnSpc>
                <a:spcPts val="1119"/>
              </a:lnSpc>
            </a:pPr>
            <a:r>
              <a:rPr lang="en-US" sz="799">
                <a:solidFill>
                  <a:srgbClr val="2B2C30"/>
                </a:solidFill>
                <a:latin typeface="DM Sans"/>
                <a:ea typeface="DM Sans"/>
                <a:cs typeface="DM Sans"/>
                <a:sym typeface="DM Sans"/>
              </a:rPr>
              <a:t>S</a:t>
            </a:r>
            <a:r>
              <a:rPr lang="en-US" sz="799" b="true">
                <a:solidFill>
                  <a:srgbClr val="2B2C30"/>
                </a:solidFill>
                <a:latin typeface="DM Sans Bold"/>
                <a:ea typeface="DM Sans Bold"/>
                <a:cs typeface="DM Sans Bold"/>
                <a:sym typeface="DM Sans Bold"/>
              </a:rPr>
              <a:t>ustentabilidade real: além da estética</a:t>
            </a:r>
          </a:p>
          <a:p>
            <a:pPr algn="l">
              <a:lnSpc>
                <a:spcPts val="1119"/>
              </a:lnSpc>
            </a:pPr>
            <a:r>
              <a:rPr lang="en-US" sz="799">
                <a:solidFill>
                  <a:srgbClr val="2B2C30"/>
                </a:solidFill>
                <a:latin typeface="DM Sans"/>
                <a:ea typeface="DM Sans"/>
                <a:cs typeface="DM Sans"/>
                <a:sym typeface="DM Sans"/>
              </a:rPr>
              <a:t>Sustentabilidade urbana não pode ser confundida com ações pontuais ou com a adoção de tecnologias “verdes” sem critério. Ela exige uma abordagem sistêmica, que considere os impactos ambientais, sociais e econômicos de cada decisão.</a:t>
            </a:r>
          </a:p>
        </p:txBody>
      </p:sp>
      <p:grpSp>
        <p:nvGrpSpPr>
          <p:cNvPr name="Group 10" id="10"/>
          <p:cNvGrpSpPr/>
          <p:nvPr/>
        </p:nvGrpSpPr>
        <p:grpSpPr>
          <a:xfrm rot="0">
            <a:off x="297180" y="184588"/>
            <a:ext cx="4282440" cy="118504"/>
            <a:chOff x="0" y="0"/>
            <a:chExt cx="5709920" cy="158005"/>
          </a:xfrm>
        </p:grpSpPr>
        <p:sp>
          <p:nvSpPr>
            <p:cNvPr name="TextBox 11" id="11"/>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2" id="12"/>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3" id="13"/>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sp>
        <p:nvSpPr>
          <p:cNvPr name="TextBox 14" id="14"/>
          <p:cNvSpPr txBox="true"/>
          <p:nvPr/>
        </p:nvSpPr>
        <p:spPr>
          <a:xfrm rot="0">
            <a:off x="2528922" y="2711850"/>
            <a:ext cx="2050698" cy="4468018"/>
          </a:xfrm>
          <a:prstGeom prst="rect">
            <a:avLst/>
          </a:prstGeom>
        </p:spPr>
        <p:txBody>
          <a:bodyPr anchor="t" rtlCol="false" tIns="0" lIns="0" bIns="0" rIns="0">
            <a:spAutoFit/>
          </a:bodyPr>
          <a:lstStyle/>
          <a:p>
            <a:pPr algn="l">
              <a:lnSpc>
                <a:spcPts val="1119"/>
              </a:lnSpc>
            </a:pPr>
            <a:r>
              <a:rPr lang="en-US" sz="799" b="true">
                <a:solidFill>
                  <a:srgbClr val="2B2C30"/>
                </a:solidFill>
                <a:latin typeface="DM Sans Bold"/>
                <a:ea typeface="DM Sans Bold"/>
                <a:cs typeface="DM Sans Bold"/>
                <a:sym typeface="DM Sans Bold"/>
              </a:rPr>
              <a:t>Exemplos de sustentabilidade estrutural:</a:t>
            </a:r>
          </a:p>
          <a:p>
            <a:pPr algn="l" marL="172677" indent="-86338" lvl="1">
              <a:lnSpc>
                <a:spcPts val="1119"/>
              </a:lnSpc>
              <a:buFont typeface="Arial"/>
              <a:buChar char="•"/>
            </a:pPr>
            <a:r>
              <a:rPr lang="en-US" sz="799">
                <a:solidFill>
                  <a:srgbClr val="2B2C30"/>
                </a:solidFill>
                <a:latin typeface="DM Sans"/>
                <a:ea typeface="DM Sans"/>
                <a:cs typeface="DM Sans"/>
                <a:sym typeface="DM Sans"/>
              </a:rPr>
              <a:t>Planos de mobilidade que priorizam transporte público, ciclovias e calçadas acessíveis sobre o uso do carro individual.</a:t>
            </a:r>
          </a:p>
          <a:p>
            <a:pPr algn="l" marL="172677" indent="-86338" lvl="1">
              <a:lnSpc>
                <a:spcPts val="1119"/>
              </a:lnSpc>
              <a:buFont typeface="Arial"/>
              <a:buChar char="•"/>
            </a:pPr>
            <a:r>
              <a:rPr lang="en-US" sz="799">
                <a:solidFill>
                  <a:srgbClr val="2B2C30"/>
                </a:solidFill>
                <a:latin typeface="DM Sans"/>
                <a:ea typeface="DM Sans"/>
                <a:cs typeface="DM Sans"/>
                <a:sym typeface="DM Sans"/>
              </a:rPr>
              <a:t>Políticas de habitação social que integram eficiência energética, ventilação natural e acesso a áreas verdes.</a:t>
            </a:r>
          </a:p>
          <a:p>
            <a:pPr algn="l" marL="172677" indent="-86338" lvl="1">
              <a:lnSpc>
                <a:spcPts val="1119"/>
              </a:lnSpc>
              <a:buFont typeface="Arial"/>
              <a:buChar char="•"/>
            </a:pPr>
            <a:r>
              <a:rPr lang="en-US" sz="799">
                <a:solidFill>
                  <a:srgbClr val="2B2C30"/>
                </a:solidFill>
                <a:latin typeface="DM Sans"/>
                <a:ea typeface="DM Sans"/>
                <a:cs typeface="DM Sans"/>
                <a:sym typeface="DM Sans"/>
              </a:rPr>
              <a:t>Gestão de águas pluviais com parques lineares e telhados verdes que previnem enchentes e criam espaços de lazer.</a:t>
            </a:r>
          </a:p>
          <a:p>
            <a:pPr algn="l">
              <a:lnSpc>
                <a:spcPts val="1119"/>
              </a:lnSpc>
            </a:pPr>
          </a:p>
          <a:p>
            <a:pPr algn="l">
              <a:lnSpc>
                <a:spcPts val="1119"/>
              </a:lnSpc>
            </a:pPr>
            <a:r>
              <a:rPr lang="en-US" sz="799" b="true">
                <a:solidFill>
                  <a:srgbClr val="2B2C30"/>
                </a:solidFill>
                <a:latin typeface="DM Sans Bold"/>
                <a:ea typeface="DM Sans Bold"/>
                <a:cs typeface="DM Sans Bold"/>
                <a:sym typeface="DM Sans Bold"/>
              </a:rPr>
              <a:t>Minha perspectiva como estudante</a:t>
            </a:r>
          </a:p>
          <a:p>
            <a:pPr algn="l">
              <a:lnSpc>
                <a:spcPts val="1119"/>
              </a:lnSpc>
            </a:pPr>
            <a:r>
              <a:rPr lang="en-US" sz="799">
                <a:solidFill>
                  <a:srgbClr val="2B2C30"/>
                </a:solidFill>
                <a:latin typeface="DM Sans"/>
                <a:ea typeface="DM Sans"/>
                <a:cs typeface="DM Sans"/>
                <a:sym typeface="DM Sans"/>
              </a:rPr>
              <a:t>Como alguém que vive em uma metrópole e estuda arquitetura, percebo diariamente os limites da cidade em acolher a vida. A falta de sombra, o calor excessivo, a escassez de espaços públicos de qualidade — tudo isso revela uma arquitetura que muitas vezes ignora o corpo, o clima e o tempo.</a:t>
            </a:r>
          </a:p>
          <a:p>
            <a:pPr algn="l">
              <a:lnSpc>
                <a:spcPts val="1119"/>
              </a:lnSpc>
            </a:pPr>
          </a:p>
          <a:p>
            <a:pPr algn="l">
              <a:lnSpc>
                <a:spcPts val="1119"/>
              </a:lnSpc>
            </a:pPr>
            <a:r>
              <a:rPr lang="en-US" sz="799">
                <a:solidFill>
                  <a:srgbClr val="2B2C30"/>
                </a:solidFill>
                <a:latin typeface="DM Sans"/>
                <a:ea typeface="DM Sans"/>
                <a:cs typeface="DM Sans"/>
                <a:sym typeface="DM Sans"/>
              </a:rPr>
              <a:t>Ao mesmo tempo, como estudante de tecnologia, vejo o potencial de ferramentas digitais para mapear, simular e melhorar esses ambientes. Mas acredito que nenhuma tecnologia, por mais avançada que seja, pode substituir o compromisso ético com o bem-estar coletivo. A cidade como organismo vivo precisa ser cuidada — e não apenas gerenciada.</a:t>
            </a:r>
          </a:p>
        </p:txBody>
      </p:sp>
      <p:sp>
        <p:nvSpPr>
          <p:cNvPr name="TextBox 15" id="15"/>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grpSp>
        <p:nvGrpSpPr>
          <p:cNvPr name="Group 5" id="5"/>
          <p:cNvGrpSpPr/>
          <p:nvPr/>
        </p:nvGrpSpPr>
        <p:grpSpPr>
          <a:xfrm rot="0">
            <a:off x="297180" y="6074894"/>
            <a:ext cx="2050698" cy="1110733"/>
            <a:chOff x="0" y="0"/>
            <a:chExt cx="2734264" cy="1480978"/>
          </a:xfrm>
        </p:grpSpPr>
        <p:pic>
          <p:nvPicPr>
            <p:cNvPr name="Picture 6" id="6"/>
            <p:cNvPicPr>
              <a:picLocks noChangeAspect="true"/>
            </p:cNvPicPr>
            <p:nvPr/>
          </p:nvPicPr>
          <p:blipFill>
            <a:blip r:embed="rId2"/>
            <a:srcRect l="0" t="1639" r="0" b="1639"/>
            <a:stretch>
              <a:fillRect/>
            </a:stretch>
          </p:blipFill>
          <p:spPr>
            <a:xfrm flipH="false" flipV="false">
              <a:off x="0" y="0"/>
              <a:ext cx="2734264" cy="1480978"/>
            </a:xfrm>
            <a:prstGeom prst="rect">
              <a:avLst/>
            </a:prstGeom>
          </p:spPr>
        </p:pic>
      </p:grpSp>
      <p:grpSp>
        <p:nvGrpSpPr>
          <p:cNvPr name="Group 7" id="7"/>
          <p:cNvGrpSpPr/>
          <p:nvPr/>
        </p:nvGrpSpPr>
        <p:grpSpPr>
          <a:xfrm rot="0">
            <a:off x="2438400" y="5064010"/>
            <a:ext cx="2050698" cy="1748269"/>
            <a:chOff x="0" y="0"/>
            <a:chExt cx="2734264" cy="2331026"/>
          </a:xfrm>
        </p:grpSpPr>
        <p:pic>
          <p:nvPicPr>
            <p:cNvPr name="Picture 8" id="8"/>
            <p:cNvPicPr>
              <a:picLocks noChangeAspect="true"/>
            </p:cNvPicPr>
            <p:nvPr/>
          </p:nvPicPr>
          <p:blipFill>
            <a:blip r:embed="rId3"/>
            <a:srcRect l="10900" t="0" r="10900" b="0"/>
            <a:stretch>
              <a:fillRect/>
            </a:stretch>
          </p:blipFill>
          <p:spPr>
            <a:xfrm flipH="false" flipV="false">
              <a:off x="0" y="0"/>
              <a:ext cx="2734264" cy="2331026"/>
            </a:xfrm>
            <a:prstGeom prst="rect">
              <a:avLst/>
            </a:prstGeom>
          </p:spPr>
        </p:pic>
      </p:grpSp>
      <p:sp>
        <p:nvSpPr>
          <p:cNvPr name="TextBox 9" id="9"/>
          <p:cNvSpPr txBox="true"/>
          <p:nvPr/>
        </p:nvSpPr>
        <p:spPr>
          <a:xfrm rot="0">
            <a:off x="297180" y="1340608"/>
            <a:ext cx="3346232" cy="1046668"/>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A Máquina que Desenha</a:t>
            </a:r>
          </a:p>
        </p:txBody>
      </p:sp>
      <p:sp>
        <p:nvSpPr>
          <p:cNvPr name="TextBox 10" id="10"/>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CAPÍTULO 2</a:t>
            </a:r>
          </a:p>
        </p:txBody>
      </p:sp>
      <p:grpSp>
        <p:nvGrpSpPr>
          <p:cNvPr name="Group 11" id="11"/>
          <p:cNvGrpSpPr/>
          <p:nvPr/>
        </p:nvGrpSpPr>
        <p:grpSpPr>
          <a:xfrm rot="0">
            <a:off x="297180" y="2525399"/>
            <a:ext cx="2050698" cy="3455472"/>
            <a:chOff x="0" y="0"/>
            <a:chExt cx="2734264" cy="4607296"/>
          </a:xfrm>
        </p:grpSpPr>
        <p:sp>
          <p:nvSpPr>
            <p:cNvPr name="TextBox 12" id="12"/>
            <p:cNvSpPr txBox="true"/>
            <p:nvPr/>
          </p:nvSpPr>
          <p:spPr>
            <a:xfrm rot="0">
              <a:off x="0" y="0"/>
              <a:ext cx="2734264" cy="1580049"/>
            </a:xfrm>
            <a:prstGeom prst="rect">
              <a:avLst/>
            </a:prstGeom>
          </p:spPr>
          <p:txBody>
            <a:bodyPr anchor="t" rtlCol="false" tIns="0" lIns="0" bIns="0" rIns="0">
              <a:spAutoFit/>
            </a:bodyPr>
            <a:lstStyle/>
            <a:p>
              <a:pPr algn="l">
                <a:lnSpc>
                  <a:spcPts val="959"/>
                </a:lnSpc>
                <a:spcBef>
                  <a:spcPct val="0"/>
                </a:spcBef>
              </a:pPr>
              <a:r>
                <a:rPr lang="en-US" b="true" sz="799" i="true">
                  <a:solidFill>
                    <a:srgbClr val="2B2C30"/>
                  </a:solidFill>
                  <a:latin typeface="DM Sans Bold Italics"/>
                  <a:ea typeface="DM Sans Bold Italics"/>
                  <a:cs typeface="DM Sans Bold Italics"/>
                  <a:sym typeface="DM Sans Bold Italics"/>
                </a:rPr>
                <a:t>A inteligência artificial (IA) tem transformado a arquitetura, ampliando as possibilidades de criação, simulação e otimização. Ferramentas de IA generativa permitem gerar imagens, modelos e alternativas de projeto baseadas em grandes volumes de dados, como Midjourney e DALL·E, além de simulações ambientais para desempenho energético.</a:t>
              </a:r>
            </a:p>
          </p:txBody>
        </p:sp>
        <p:sp>
          <p:nvSpPr>
            <p:cNvPr name="TextBox 13" id="13"/>
            <p:cNvSpPr txBox="true"/>
            <p:nvPr/>
          </p:nvSpPr>
          <p:spPr>
            <a:xfrm rot="0">
              <a:off x="0" y="1726099"/>
              <a:ext cx="2734264" cy="2881197"/>
            </a:xfrm>
            <a:prstGeom prst="rect">
              <a:avLst/>
            </a:prstGeom>
          </p:spPr>
          <p:txBody>
            <a:bodyPr anchor="t" rtlCol="false" tIns="0" lIns="0" bIns="0" rIns="0">
              <a:spAutoFit/>
            </a:bodyPr>
            <a:lstStyle/>
            <a:p>
              <a:pPr algn="l">
                <a:lnSpc>
                  <a:spcPts val="1119"/>
                </a:lnSpc>
              </a:pPr>
              <a:r>
                <a:rPr lang="en-US" sz="799" b="true">
                  <a:solidFill>
                    <a:srgbClr val="2B2C30"/>
                  </a:solidFill>
                  <a:latin typeface="DM Sans Bold"/>
                  <a:ea typeface="DM Sans Bold"/>
                  <a:cs typeface="DM Sans Bold"/>
                  <a:sym typeface="DM Sans Bold"/>
                </a:rPr>
                <a:t>IA generativa: conceito e aplicações</a:t>
              </a:r>
            </a:p>
            <a:p>
              <a:pPr algn="l">
                <a:lnSpc>
                  <a:spcPts val="1119"/>
                </a:lnSpc>
              </a:pPr>
              <a:r>
                <a:rPr lang="en-US" sz="799">
                  <a:solidFill>
                    <a:srgbClr val="2B2C30"/>
                  </a:solidFill>
                  <a:latin typeface="DM Sans"/>
                  <a:ea typeface="DM Sans"/>
                  <a:cs typeface="DM Sans"/>
                  <a:sym typeface="DM Sans"/>
                </a:rPr>
                <a:t>IA generativa cria novos conteúdos a partir de padrões aprendidos, auxiliando na visualização conceitual e na geração de layouts que consideram iluminação, ventilação e eficiência térmica. Exemplos reais incluem o Edifício The Edge em Amsterdã, que usa IA para gerenciar energia e adaptar condições internas, e o campus Google Bay View, que simulou padrões solares para otimizar painéis fotovoltaicos. Escritórios como Zaha Hadid Architects aplicam algoritmos generativos para designs ousados e fluidos, sempre em colaboração com equipes humanas.</a:t>
              </a:r>
            </a:p>
            <a:p>
              <a:pPr algn="l">
                <a:lnSpc>
                  <a:spcPts val="1119"/>
                </a:lnSpc>
              </a:pPr>
            </a:p>
          </p:txBody>
        </p:sp>
      </p:grpSp>
      <p:grpSp>
        <p:nvGrpSpPr>
          <p:cNvPr name="Group 14" id="14"/>
          <p:cNvGrpSpPr/>
          <p:nvPr/>
        </p:nvGrpSpPr>
        <p:grpSpPr>
          <a:xfrm rot="0">
            <a:off x="297180" y="184588"/>
            <a:ext cx="4282440" cy="118504"/>
            <a:chOff x="0" y="0"/>
            <a:chExt cx="5709920" cy="158005"/>
          </a:xfrm>
        </p:grpSpPr>
        <p:sp>
          <p:nvSpPr>
            <p:cNvPr name="TextBox 15" id="15"/>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6" id="16"/>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7" id="17"/>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sp>
        <p:nvSpPr>
          <p:cNvPr name="TextBox 18" id="18"/>
          <p:cNvSpPr txBox="true"/>
          <p:nvPr/>
        </p:nvSpPr>
        <p:spPr>
          <a:xfrm rot="0">
            <a:off x="2438400" y="2492051"/>
            <a:ext cx="2050698" cy="2571958"/>
          </a:xfrm>
          <a:prstGeom prst="rect">
            <a:avLst/>
          </a:prstGeom>
        </p:spPr>
        <p:txBody>
          <a:bodyPr anchor="t" rtlCol="false" tIns="0" lIns="0" bIns="0" rIns="0">
            <a:spAutoFit/>
          </a:bodyPr>
          <a:lstStyle/>
          <a:p>
            <a:pPr algn="l">
              <a:lnSpc>
                <a:spcPts val="1119"/>
              </a:lnSpc>
            </a:pPr>
            <a:r>
              <a:rPr lang="en-US" sz="799" b="true">
                <a:solidFill>
                  <a:srgbClr val="2B2C30"/>
                </a:solidFill>
                <a:latin typeface="DM Sans Bold"/>
                <a:ea typeface="DM Sans Bold"/>
                <a:cs typeface="DM Sans Bold"/>
                <a:sym typeface="DM Sans Bold"/>
              </a:rPr>
              <a:t>Colaboração entre humano e máquina</a:t>
            </a:r>
          </a:p>
          <a:p>
            <a:pPr algn="l">
              <a:lnSpc>
                <a:spcPts val="1119"/>
              </a:lnSpc>
            </a:pPr>
            <a:r>
              <a:rPr lang="en-US" sz="799">
                <a:solidFill>
                  <a:srgbClr val="2B2C30"/>
                </a:solidFill>
                <a:latin typeface="DM Sans"/>
                <a:ea typeface="DM Sans"/>
                <a:cs typeface="DM Sans"/>
                <a:sym typeface="DM Sans"/>
              </a:rPr>
              <a:t>A IA não substitui o arquiteto, mas redefine seu papel como curador e crítico das soluções geradas. A engenharia de prompts é uma habilidade estratégica para orientar a máquina. Apesar da capacidade técnica, a IA carece de consciência e senso crítico, exigindo avaliação ética e contextual das propostas.</a:t>
            </a:r>
          </a:p>
          <a:p>
            <a:pPr algn="l">
              <a:lnSpc>
                <a:spcPts val="1119"/>
              </a:lnSpc>
            </a:pPr>
          </a:p>
          <a:p>
            <a:pPr algn="l">
              <a:lnSpc>
                <a:spcPts val="1119"/>
              </a:lnSpc>
            </a:pPr>
            <a:r>
              <a:rPr lang="en-US" sz="799" b="true">
                <a:solidFill>
                  <a:srgbClr val="2B2C30"/>
                </a:solidFill>
                <a:latin typeface="DM Sans Bold"/>
                <a:ea typeface="DM Sans Bold"/>
                <a:cs typeface="DM Sans Bold"/>
                <a:sym typeface="DM Sans Bold"/>
              </a:rPr>
              <a:t>Limites e riscos</a:t>
            </a:r>
          </a:p>
          <a:p>
            <a:pPr algn="l">
              <a:lnSpc>
                <a:spcPts val="1119"/>
              </a:lnSpc>
            </a:pPr>
            <a:r>
              <a:rPr lang="en-US" sz="799">
                <a:solidFill>
                  <a:srgbClr val="2B2C30"/>
                </a:solidFill>
                <a:latin typeface="DM Sans"/>
                <a:ea typeface="DM Sans"/>
                <a:cs typeface="DM Sans"/>
                <a:sym typeface="DM Sans"/>
              </a:rPr>
              <a:t>O uso da IA pode levar à padronização excessiva e reproduzir vieses presentes nos dados. Além disso, o alto consumo energético dos modelos generativos desafia a sustentabilidade. É fundamental equilibrar benefícios e impactos, buscando aplicações responsáveis.</a:t>
            </a:r>
          </a:p>
          <a:p>
            <a:pPr algn="l">
              <a:lnSpc>
                <a:spcPts val="1119"/>
              </a:lnSpc>
            </a:pPr>
          </a:p>
        </p:txBody>
      </p:sp>
      <p:sp>
        <p:nvSpPr>
          <p:cNvPr name="TextBox 19" id="19"/>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6</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graphicFrame>
        <p:nvGraphicFramePr>
          <p:cNvPr name="Table 5" id="5"/>
          <p:cNvGraphicFramePr>
            <a:graphicFrameLocks noGrp="true"/>
          </p:cNvGraphicFramePr>
          <p:nvPr/>
        </p:nvGraphicFramePr>
        <p:xfrm>
          <a:off x="319342" y="4328168"/>
          <a:ext cx="3819080" cy="1743697"/>
        </p:xfrm>
        <a:graphic>
          <a:graphicData uri="http://schemas.openxmlformats.org/drawingml/2006/table">
            <a:tbl>
              <a:tblPr/>
              <a:tblGrid>
                <a:gridCol w="1307967"/>
                <a:gridCol w="1307967"/>
                <a:gridCol w="1203146"/>
              </a:tblGrid>
              <a:tr h="356239">
                <a:tc>
                  <a:txBody>
                    <a:bodyPr anchor="t" rtlCol="false"/>
                    <a:lstStyle/>
                    <a:p>
                      <a:pPr algn="ctr">
                        <a:lnSpc>
                          <a:spcPts val="1119"/>
                        </a:lnSpc>
                        <a:defRPr/>
                      </a:pPr>
                      <a:r>
                        <a:rPr lang="en-US" sz="799" b="true">
                          <a:solidFill>
                            <a:srgbClr val="000000"/>
                          </a:solidFill>
                          <a:latin typeface="DM Sans Bold"/>
                          <a:ea typeface="DM Sans Bold"/>
                          <a:cs typeface="DM Sans Bold"/>
                          <a:sym typeface="DM Sans Bold"/>
                        </a:rPr>
                        <a:t>Característica</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9AA19A"/>
                    </a:solidFill>
                  </a:tcPr>
                </a:tc>
                <a:tc>
                  <a:txBody>
                    <a:bodyPr anchor="t" rtlCol="false"/>
                    <a:lstStyle/>
                    <a:p>
                      <a:pPr algn="ctr">
                        <a:lnSpc>
                          <a:spcPts val="1119"/>
                        </a:lnSpc>
                        <a:defRPr/>
                      </a:pPr>
                      <a:r>
                        <a:rPr lang="en-US" sz="799" b="true">
                          <a:solidFill>
                            <a:srgbClr val="000000"/>
                          </a:solidFill>
                          <a:latin typeface="DM Sans Bold"/>
                          <a:ea typeface="DM Sans Bold"/>
                          <a:cs typeface="DM Sans Bold"/>
                          <a:sym typeface="DM Sans Bold"/>
                        </a:rPr>
                        <a:t>Design Paramétrico Tradicional</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9AA19A"/>
                    </a:solidFill>
                  </a:tcPr>
                </a:tc>
                <a:tc>
                  <a:txBody>
                    <a:bodyPr anchor="t" rtlCol="false"/>
                    <a:lstStyle/>
                    <a:p>
                      <a:pPr algn="ctr">
                        <a:lnSpc>
                          <a:spcPts val="1119"/>
                        </a:lnSpc>
                        <a:defRPr/>
                      </a:pPr>
                      <a:r>
                        <a:rPr lang="en-US" sz="799" b="true">
                          <a:solidFill>
                            <a:srgbClr val="000000"/>
                          </a:solidFill>
                          <a:latin typeface="DM Sans Bold"/>
                          <a:ea typeface="DM Sans Bold"/>
                          <a:cs typeface="DM Sans Bold"/>
                          <a:sym typeface="DM Sans Bold"/>
                        </a:rPr>
                        <a:t>IA Generativa (NLP, Midjourney etc.)</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9AA19A"/>
                    </a:solidFill>
                  </a:tcPr>
                </a:tc>
              </a:tr>
              <a:tr h="356239">
                <a:tc>
                  <a:txBody>
                    <a:bodyPr anchor="t" rtlCol="false"/>
                    <a:lstStyle/>
                    <a:p>
                      <a:pPr algn="ctr">
                        <a:lnSpc>
                          <a:spcPts val="1119"/>
                        </a:lnSpc>
                        <a:defRPr/>
                      </a:pPr>
                      <a:r>
                        <a:rPr lang="en-US" sz="799">
                          <a:solidFill>
                            <a:srgbClr val="000000"/>
                          </a:solidFill>
                          <a:latin typeface="DM Sans"/>
                          <a:ea typeface="DM Sans"/>
                          <a:cs typeface="DM Sans"/>
                          <a:sym typeface="DM Sans"/>
                        </a:rPr>
                        <a:t>Exige conhecimento em programação</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Sim</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Não</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r>
              <a:tr h="224993">
                <a:tc>
                  <a:txBody>
                    <a:bodyPr anchor="t" rtlCol="false"/>
                    <a:lstStyle/>
                    <a:p>
                      <a:pPr algn="ctr">
                        <a:lnSpc>
                          <a:spcPts val="1119"/>
                        </a:lnSpc>
                        <a:defRPr/>
                      </a:pPr>
                      <a:r>
                        <a:rPr lang="en-US" sz="799">
                          <a:solidFill>
                            <a:srgbClr val="000000"/>
                          </a:solidFill>
                          <a:latin typeface="DM Sans"/>
                          <a:ea typeface="DM Sans"/>
                          <a:cs typeface="DM Sans"/>
                          <a:sym typeface="DM Sans"/>
                        </a:rPr>
                        <a:t>Tempo de aprendizagem</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Alto</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Baixo</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r>
              <a:tr h="224993">
                <a:tc>
                  <a:txBody>
                    <a:bodyPr anchor="t" rtlCol="false"/>
                    <a:lstStyle/>
                    <a:p>
                      <a:pPr algn="ctr">
                        <a:lnSpc>
                          <a:spcPts val="1119"/>
                        </a:lnSpc>
                        <a:defRPr/>
                      </a:pPr>
                      <a:r>
                        <a:rPr lang="en-US" sz="799">
                          <a:solidFill>
                            <a:srgbClr val="000000"/>
                          </a:solidFill>
                          <a:latin typeface="DM Sans"/>
                          <a:ea typeface="DM Sans"/>
                          <a:cs typeface="DM Sans"/>
                          <a:sym typeface="DM Sans"/>
                        </a:rPr>
                        <a:t>Interpreta linguagem natural</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Não</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Sim</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r>
              <a:tr h="356239">
                <a:tc>
                  <a:txBody>
                    <a:bodyPr anchor="t" rtlCol="false"/>
                    <a:lstStyle/>
                    <a:p>
                      <a:pPr algn="ctr">
                        <a:lnSpc>
                          <a:spcPts val="1119"/>
                        </a:lnSpc>
                        <a:defRPr/>
                      </a:pPr>
                      <a:r>
                        <a:rPr lang="en-US" sz="799">
                          <a:solidFill>
                            <a:srgbClr val="000000"/>
                          </a:solidFill>
                          <a:latin typeface="DM Sans"/>
                          <a:ea typeface="DM Sans"/>
                          <a:cs typeface="DM Sans"/>
                          <a:sym typeface="DM Sans"/>
                        </a:rPr>
                        <a:t>Automação de variações formais</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Manual</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Totalmente automatizada</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r>
              <a:tr h="224993">
                <a:tc>
                  <a:txBody>
                    <a:bodyPr anchor="t" rtlCol="false"/>
                    <a:lstStyle/>
                    <a:p>
                      <a:pPr algn="ctr">
                        <a:lnSpc>
                          <a:spcPts val="1119"/>
                        </a:lnSpc>
                        <a:defRPr/>
                      </a:pPr>
                      <a:r>
                        <a:rPr lang="en-US" sz="799">
                          <a:solidFill>
                            <a:srgbClr val="000000"/>
                          </a:solidFill>
                          <a:latin typeface="DM Sans"/>
                          <a:ea typeface="DM Sans"/>
                          <a:cs typeface="DM Sans"/>
                          <a:sym typeface="DM Sans"/>
                        </a:rPr>
                        <a:t>Ideal para projetos rápidos</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Não</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c>
                  <a:txBody>
                    <a:bodyPr anchor="t" rtlCol="false"/>
                    <a:lstStyle/>
                    <a:p>
                      <a:pPr algn="ctr">
                        <a:lnSpc>
                          <a:spcPts val="1119"/>
                        </a:lnSpc>
                        <a:defRPr/>
                      </a:pPr>
                      <a:r>
                        <a:rPr lang="en-US" sz="799">
                          <a:solidFill>
                            <a:srgbClr val="000000"/>
                          </a:solidFill>
                          <a:latin typeface="DM Sans"/>
                          <a:ea typeface="DM Sans"/>
                          <a:cs typeface="DM Sans"/>
                          <a:sym typeface="DM Sans"/>
                        </a:rPr>
                        <a:t>Sim</a:t>
                      </a:r>
                      <a:endParaRPr lang="en-US" sz="1100"/>
                    </a:p>
                  </a:txBody>
                  <a:tcPr marL="38100" marR="38100" marT="38100" marB="38100" anchor="ctr">
                    <a:lnL cmpd="sng" algn="ctr" cap="flat" w="0">
                      <a:solidFill>
                        <a:srgbClr val="BB99FF"/>
                      </a:solidFill>
                      <a:prstDash val="solid"/>
                      <a:round/>
                      <a:headEnd type="none" w="med" len="med"/>
                      <a:tailEnd type="none" w="med" len="med"/>
                    </a:lnL>
                    <a:lnR cmpd="sng" algn="ctr" cap="flat" w="0">
                      <a:solidFill>
                        <a:srgbClr val="BB99FF"/>
                      </a:solidFill>
                      <a:prstDash val="solid"/>
                      <a:round/>
                      <a:headEnd type="none" w="med" len="med"/>
                      <a:tailEnd type="none" w="med" len="med"/>
                    </a:lnR>
                    <a:lnT cmpd="sng" algn="ctr" cap="flat" w="0">
                      <a:solidFill>
                        <a:srgbClr val="BB99FF"/>
                      </a:solidFill>
                      <a:prstDash val="solid"/>
                      <a:round/>
                      <a:headEnd type="none" w="med" len="med"/>
                      <a:tailEnd type="none" w="med" len="med"/>
                    </a:lnT>
                    <a:lnB cmpd="sng" algn="ctr" cap="flat" w="0">
                      <a:solidFill>
                        <a:srgbClr val="BB99FF"/>
                      </a:solidFill>
                      <a:prstDash val="solid"/>
                      <a:round/>
                      <a:headEnd type="none" w="med" len="med"/>
                      <a:tailEnd type="none" w="med" len="med"/>
                    </a:lnB>
                    <a:solidFill>
                      <a:srgbClr val="DEE1E0"/>
                    </a:solidFill>
                  </a:tcPr>
                </a:tc>
              </a:tr>
            </a:tbl>
          </a:graphicData>
        </a:graphic>
      </p:graphicFrame>
      <p:sp>
        <p:nvSpPr>
          <p:cNvPr name="TextBox 6" id="6"/>
          <p:cNvSpPr txBox="true"/>
          <p:nvPr/>
        </p:nvSpPr>
        <p:spPr>
          <a:xfrm rot="0">
            <a:off x="297180" y="1340608"/>
            <a:ext cx="3346232" cy="1046668"/>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A Máquina que Desenha</a:t>
            </a:r>
          </a:p>
        </p:txBody>
      </p:sp>
      <p:sp>
        <p:nvSpPr>
          <p:cNvPr name="TextBox 7" id="7"/>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CAPÍTULO 2</a:t>
            </a:r>
          </a:p>
        </p:txBody>
      </p:sp>
      <p:sp>
        <p:nvSpPr>
          <p:cNvPr name="TextBox 8" id="8"/>
          <p:cNvSpPr txBox="true"/>
          <p:nvPr/>
        </p:nvSpPr>
        <p:spPr>
          <a:xfrm rot="0">
            <a:off x="304567" y="2492051"/>
            <a:ext cx="4282440" cy="1759361"/>
          </a:xfrm>
          <a:prstGeom prst="rect">
            <a:avLst/>
          </a:prstGeom>
        </p:spPr>
        <p:txBody>
          <a:bodyPr anchor="t" rtlCol="false" tIns="0" lIns="0" bIns="0" rIns="0">
            <a:spAutoFit/>
          </a:bodyPr>
          <a:lstStyle/>
          <a:p>
            <a:pPr algn="l">
              <a:lnSpc>
                <a:spcPts val="1119"/>
              </a:lnSpc>
            </a:pPr>
            <a:r>
              <a:rPr lang="en-US" sz="799" b="true">
                <a:solidFill>
                  <a:srgbClr val="2B2C30"/>
                </a:solidFill>
                <a:latin typeface="DM Sans Bold"/>
                <a:ea typeface="DM Sans Bold"/>
                <a:cs typeface="DM Sans Bold"/>
                <a:sym typeface="DM Sans Bold"/>
              </a:rPr>
              <a:t>Exemplo concreto de viés algorítmico:</a:t>
            </a:r>
          </a:p>
          <a:p>
            <a:pPr algn="l">
              <a:lnSpc>
                <a:spcPts val="1119"/>
              </a:lnSpc>
            </a:pPr>
            <a:r>
              <a:rPr lang="en-US" sz="799">
                <a:solidFill>
                  <a:srgbClr val="2B2C30"/>
                </a:solidFill>
                <a:latin typeface="DM Sans"/>
                <a:ea typeface="DM Sans"/>
                <a:cs typeface="DM Sans"/>
                <a:sym typeface="DM Sans"/>
              </a:rPr>
              <a:t>Se um sistema de IA é treinado predominantemente com dados de parques em bairros de alta renda, pode aprender que "bons espaços públicos" devem conter quiosques sofisticados ou tipos específicos de paisagismo. Ao ser aplicado em outras realidades, esse algoritmo pode ignorar necessidades locais como áreas para atividades comunitárias, hortas urbanas ou mobiliário acessível, perpetuando desigualdades espaciais.</a:t>
            </a:r>
          </a:p>
          <a:p>
            <a:pPr algn="l">
              <a:lnSpc>
                <a:spcPts val="1119"/>
              </a:lnSpc>
            </a:pPr>
          </a:p>
          <a:p>
            <a:pPr algn="l">
              <a:lnSpc>
                <a:spcPts val="1119"/>
              </a:lnSpc>
            </a:pPr>
            <a:r>
              <a:rPr lang="en-US" sz="799" b="true">
                <a:solidFill>
                  <a:srgbClr val="2B2C30"/>
                </a:solidFill>
                <a:latin typeface="DM Sans Bold"/>
                <a:ea typeface="DM Sans Bold"/>
                <a:cs typeface="DM Sans Bold"/>
                <a:sym typeface="DM Sans Bold"/>
              </a:rPr>
              <a:t>Reflexão crítica</a:t>
            </a:r>
          </a:p>
          <a:p>
            <a:pPr algn="l">
              <a:lnSpc>
                <a:spcPts val="1119"/>
              </a:lnSpc>
            </a:pPr>
            <a:r>
              <a:rPr lang="en-US" sz="799">
                <a:solidFill>
                  <a:srgbClr val="2B2C30"/>
                </a:solidFill>
                <a:latin typeface="DM Sans"/>
                <a:ea typeface="DM Sans"/>
                <a:cs typeface="DM Sans"/>
                <a:sym typeface="DM Sans"/>
              </a:rPr>
              <a:t>A IA amplia a capacidade de projetar e comunicar, mas não substitui a sensibilidade humana. Ela oferece caminhos e possibilidades, mas a intuição e o julgamento do arquiteto são essenciais para dar sentido e identidade ao projeto.</a:t>
            </a:r>
          </a:p>
          <a:p>
            <a:pPr algn="l">
              <a:lnSpc>
                <a:spcPts val="1119"/>
              </a:lnSpc>
            </a:pPr>
          </a:p>
          <a:p>
            <a:pPr algn="l">
              <a:lnSpc>
                <a:spcPts val="1119"/>
              </a:lnSpc>
            </a:pPr>
            <a:r>
              <a:rPr lang="en-US" sz="799" b="true">
                <a:solidFill>
                  <a:srgbClr val="2B2C30"/>
                </a:solidFill>
                <a:latin typeface="DM Sans Bold"/>
                <a:ea typeface="DM Sans Bold"/>
                <a:cs typeface="DM Sans Bold"/>
                <a:sym typeface="DM Sans Bold"/>
              </a:rPr>
              <a:t>Comparação entre Design Paramétrico Tradicional e IA Generativa</a:t>
            </a:r>
          </a:p>
        </p:txBody>
      </p:sp>
      <p:grpSp>
        <p:nvGrpSpPr>
          <p:cNvPr name="Group 9" id="9"/>
          <p:cNvGrpSpPr/>
          <p:nvPr/>
        </p:nvGrpSpPr>
        <p:grpSpPr>
          <a:xfrm rot="0">
            <a:off x="297180" y="184588"/>
            <a:ext cx="4282440" cy="118504"/>
            <a:chOff x="0" y="0"/>
            <a:chExt cx="5709920" cy="158005"/>
          </a:xfrm>
        </p:grpSpPr>
        <p:sp>
          <p:nvSpPr>
            <p:cNvPr name="TextBox 10" id="10"/>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1" id="11"/>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2" id="12"/>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sp>
        <p:nvSpPr>
          <p:cNvPr name="TextBox 13" id="13"/>
          <p:cNvSpPr txBox="true"/>
          <p:nvPr/>
        </p:nvSpPr>
        <p:spPr>
          <a:xfrm rot="0">
            <a:off x="319342" y="6474607"/>
            <a:ext cx="4282440" cy="811332"/>
          </a:xfrm>
          <a:prstGeom prst="rect">
            <a:avLst/>
          </a:prstGeom>
        </p:spPr>
        <p:txBody>
          <a:bodyPr anchor="t" rtlCol="false" tIns="0" lIns="0" bIns="0" rIns="0">
            <a:spAutoFit/>
          </a:bodyPr>
          <a:lstStyle/>
          <a:p>
            <a:pPr algn="l">
              <a:lnSpc>
                <a:spcPts val="1119"/>
              </a:lnSpc>
            </a:pPr>
            <a:r>
              <a:rPr lang="en-US" sz="799">
                <a:solidFill>
                  <a:srgbClr val="2B2C30"/>
                </a:solidFill>
                <a:latin typeface="DM Sans"/>
                <a:ea typeface="DM Sans"/>
                <a:cs typeface="DM Sans"/>
                <a:sym typeface="DM Sans"/>
              </a:rPr>
              <a:t>A IA vai além do formalismo, automatiza tarefas repetitivas, integra normas urbanas e oferece ferramentas como ChatGPT para suporte em memória, legislação e geração de ideias. Contudo, a sensibilidade humana permanece central para a identidade e empatia no design. A IA é um copiloto que amplia possibilidades, mas pode também ser usada para controle e vigilância, ameaçando a criatividade.</a:t>
            </a:r>
          </a:p>
          <a:p>
            <a:pPr algn="l">
              <a:lnSpc>
                <a:spcPts val="1119"/>
              </a:lnSpc>
            </a:pPr>
          </a:p>
        </p:txBody>
      </p:sp>
      <p:sp>
        <p:nvSpPr>
          <p:cNvPr name="TextBox 14" id="14"/>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grpSp>
        <p:nvGrpSpPr>
          <p:cNvPr name="Group 5" id="5"/>
          <p:cNvGrpSpPr/>
          <p:nvPr/>
        </p:nvGrpSpPr>
        <p:grpSpPr>
          <a:xfrm rot="0">
            <a:off x="297180" y="2759833"/>
            <a:ext cx="1340560" cy="857024"/>
            <a:chOff x="0" y="0"/>
            <a:chExt cx="1787413" cy="1142698"/>
          </a:xfrm>
        </p:grpSpPr>
        <p:pic>
          <p:nvPicPr>
            <p:cNvPr name="Picture 6" id="6"/>
            <p:cNvPicPr>
              <a:picLocks noChangeAspect="true"/>
            </p:cNvPicPr>
            <p:nvPr/>
          </p:nvPicPr>
          <p:blipFill>
            <a:blip r:embed="rId2"/>
            <a:srcRect l="0" t="1412" r="0" b="1412"/>
            <a:stretch>
              <a:fillRect/>
            </a:stretch>
          </p:blipFill>
          <p:spPr>
            <a:xfrm flipH="false" flipV="false">
              <a:off x="0" y="0"/>
              <a:ext cx="1787413" cy="1142698"/>
            </a:xfrm>
            <a:prstGeom prst="rect">
              <a:avLst/>
            </a:prstGeom>
          </p:spPr>
        </p:pic>
      </p:grpSp>
      <p:grpSp>
        <p:nvGrpSpPr>
          <p:cNvPr name="Group 7" id="7"/>
          <p:cNvGrpSpPr/>
          <p:nvPr/>
        </p:nvGrpSpPr>
        <p:grpSpPr>
          <a:xfrm rot="0">
            <a:off x="297180" y="4234813"/>
            <a:ext cx="1340560" cy="857024"/>
            <a:chOff x="0" y="0"/>
            <a:chExt cx="1787413" cy="1142698"/>
          </a:xfrm>
        </p:grpSpPr>
        <p:pic>
          <p:nvPicPr>
            <p:cNvPr name="Picture 8" id="8"/>
            <p:cNvPicPr>
              <a:picLocks noChangeAspect="true"/>
            </p:cNvPicPr>
            <p:nvPr/>
          </p:nvPicPr>
          <p:blipFill>
            <a:blip r:embed="rId3"/>
            <a:srcRect l="25559" t="0" r="25559" b="0"/>
            <a:stretch>
              <a:fillRect/>
            </a:stretch>
          </p:blipFill>
          <p:spPr>
            <a:xfrm flipH="false" flipV="false">
              <a:off x="0" y="0"/>
              <a:ext cx="1787413" cy="1142698"/>
            </a:xfrm>
            <a:prstGeom prst="rect">
              <a:avLst/>
            </a:prstGeom>
          </p:spPr>
        </p:pic>
      </p:grpSp>
      <p:grpSp>
        <p:nvGrpSpPr>
          <p:cNvPr name="Group 9" id="9"/>
          <p:cNvGrpSpPr/>
          <p:nvPr/>
        </p:nvGrpSpPr>
        <p:grpSpPr>
          <a:xfrm rot="0">
            <a:off x="297180" y="5710962"/>
            <a:ext cx="1340560" cy="857024"/>
            <a:chOff x="0" y="0"/>
            <a:chExt cx="1787413" cy="1142698"/>
          </a:xfrm>
        </p:grpSpPr>
        <p:pic>
          <p:nvPicPr>
            <p:cNvPr name="Picture 10" id="10"/>
            <p:cNvPicPr>
              <a:picLocks noChangeAspect="true"/>
            </p:cNvPicPr>
            <p:nvPr/>
          </p:nvPicPr>
          <p:blipFill>
            <a:blip r:embed="rId4"/>
            <a:srcRect l="0" t="2022" r="0" b="2022"/>
            <a:stretch>
              <a:fillRect/>
            </a:stretch>
          </p:blipFill>
          <p:spPr>
            <a:xfrm flipH="false" flipV="false">
              <a:off x="0" y="0"/>
              <a:ext cx="1787413" cy="1142698"/>
            </a:xfrm>
            <a:prstGeom prst="rect">
              <a:avLst/>
            </a:prstGeom>
          </p:spPr>
        </p:pic>
      </p:grpSp>
      <p:sp>
        <p:nvSpPr>
          <p:cNvPr name="TextBox 11" id="11"/>
          <p:cNvSpPr txBox="true"/>
          <p:nvPr/>
        </p:nvSpPr>
        <p:spPr>
          <a:xfrm rot="0">
            <a:off x="297180" y="1340608"/>
            <a:ext cx="3346232" cy="1046668"/>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Construindo o Intangível</a:t>
            </a:r>
          </a:p>
        </p:txBody>
      </p:sp>
      <p:sp>
        <p:nvSpPr>
          <p:cNvPr name="TextBox 12" id="12"/>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CAPÍTULO 3</a:t>
            </a:r>
          </a:p>
        </p:txBody>
      </p:sp>
      <p:grpSp>
        <p:nvGrpSpPr>
          <p:cNvPr name="Group 13" id="13"/>
          <p:cNvGrpSpPr/>
          <p:nvPr/>
        </p:nvGrpSpPr>
        <p:grpSpPr>
          <a:xfrm rot="0">
            <a:off x="1768120" y="2721190"/>
            <a:ext cx="2811500" cy="3846795"/>
            <a:chOff x="0" y="0"/>
            <a:chExt cx="3748666" cy="5129060"/>
          </a:xfrm>
        </p:grpSpPr>
        <p:sp>
          <p:nvSpPr>
            <p:cNvPr name="TextBox 14" id="14"/>
            <p:cNvSpPr txBox="true"/>
            <p:nvPr/>
          </p:nvSpPr>
          <p:spPr>
            <a:xfrm rot="0">
              <a:off x="0" y="0"/>
              <a:ext cx="3463931" cy="1580049"/>
            </a:xfrm>
            <a:prstGeom prst="rect">
              <a:avLst/>
            </a:prstGeom>
          </p:spPr>
          <p:txBody>
            <a:bodyPr anchor="t" rtlCol="false" tIns="0" lIns="0" bIns="0" rIns="0">
              <a:spAutoFit/>
            </a:bodyPr>
            <a:lstStyle/>
            <a:p>
              <a:pPr algn="l">
                <a:lnSpc>
                  <a:spcPts val="959"/>
                </a:lnSpc>
                <a:spcBef>
                  <a:spcPct val="0"/>
                </a:spcBef>
              </a:pPr>
              <a:r>
                <a:rPr lang="en-US" b="true" sz="799" i="true">
                  <a:solidFill>
                    <a:srgbClr val="2B2C30"/>
                  </a:solidFill>
                  <a:latin typeface="DM Sans Bold Italics"/>
                  <a:ea typeface="DM Sans Bold Italics"/>
                  <a:cs typeface="DM Sans Bold Italics"/>
                  <a:sym typeface="DM Sans Bold Italics"/>
                </a:rPr>
                <a:t>A arquitetura contemporânea não se limita ao espaço físico. Com o avanço das tecnologias digitais, especialmente da inteligência artificial e da internet das coisas (IoT), surgem novas dimensões que influenciam diretamente o modo como os ambientes são projetados, gerenciados e vivenciados. Esses elementos compõem o que podemos chamar de arquitetura invisível — uma camada intangível, mas estrutural, que sustenta a cidade moderna.</a:t>
              </a:r>
            </a:p>
          </p:txBody>
        </p:sp>
        <p:sp>
          <p:nvSpPr>
            <p:cNvPr name="TextBox 15" id="15"/>
            <p:cNvSpPr txBox="true"/>
            <p:nvPr/>
          </p:nvSpPr>
          <p:spPr>
            <a:xfrm rot="0">
              <a:off x="0" y="1706132"/>
              <a:ext cx="3748666" cy="3422928"/>
            </a:xfrm>
            <a:prstGeom prst="rect">
              <a:avLst/>
            </a:prstGeom>
          </p:spPr>
          <p:txBody>
            <a:bodyPr anchor="t" rtlCol="false" tIns="0" lIns="0" bIns="0" rIns="0">
              <a:spAutoFit/>
            </a:bodyPr>
            <a:lstStyle/>
            <a:p>
              <a:pPr algn="l">
                <a:lnSpc>
                  <a:spcPts val="1119"/>
                </a:lnSpc>
              </a:pPr>
              <a:r>
                <a:rPr lang="en-US" sz="799">
                  <a:solidFill>
                    <a:srgbClr val="2B2C30"/>
                  </a:solidFill>
                  <a:latin typeface="DM Sans"/>
                  <a:ea typeface="DM Sans"/>
                  <a:cs typeface="DM Sans"/>
                  <a:sym typeface="DM Sans"/>
                </a:rPr>
                <a:t>E</a:t>
              </a:r>
              <a:r>
                <a:rPr lang="en-US" sz="799" b="true">
                  <a:solidFill>
                    <a:srgbClr val="2B2C30"/>
                  </a:solidFill>
                  <a:latin typeface="DM Sans Bold"/>
                  <a:ea typeface="DM Sans Bold"/>
                  <a:cs typeface="DM Sans Bold"/>
                  <a:sym typeface="DM Sans Bold"/>
                </a:rPr>
                <a:t>spaços digitais e urbanismo computacional</a:t>
              </a:r>
            </a:p>
            <a:p>
              <a:pPr algn="l">
                <a:lnSpc>
                  <a:spcPts val="1119"/>
                </a:lnSpc>
              </a:pPr>
              <a:r>
                <a:rPr lang="en-US" sz="799">
                  <a:solidFill>
                    <a:srgbClr val="2B2C30"/>
                  </a:solidFill>
                  <a:latin typeface="DM Sans"/>
                  <a:ea typeface="DM Sans"/>
                  <a:cs typeface="DM Sans"/>
                  <a:sym typeface="DM Sans"/>
                </a:rPr>
                <a:t>O conceito de espaço digital refere-se a ambientes mediados por tecnologia, como plataformas virtuais, sistemas de gestão urbana, redes de sensores e interfaces interativas. Esses espaços não substituem o físico, mas o complementam, criando uma experiência híbrida entre o concreto e o virtual.</a:t>
              </a:r>
            </a:p>
            <a:p>
              <a:pPr algn="l">
                <a:lnSpc>
                  <a:spcPts val="1119"/>
                </a:lnSpc>
              </a:pPr>
            </a:p>
            <a:p>
              <a:pPr algn="l">
                <a:lnSpc>
                  <a:spcPts val="1119"/>
                </a:lnSpc>
              </a:pPr>
              <a:r>
                <a:rPr lang="en-US" sz="799">
                  <a:solidFill>
                    <a:srgbClr val="2B2C30"/>
                  </a:solidFill>
                  <a:latin typeface="DM Sans"/>
                  <a:ea typeface="DM Sans"/>
                  <a:cs typeface="DM Sans"/>
                  <a:sym typeface="DM Sans"/>
                </a:rPr>
                <a:t>O urbanismo computacional, por exemplo, utiliza dados em tempo real para otimizar fluxos de mobilidade, consumo energético, segurança pública e gestão de resíduos. Cidades como Singapura, Barcelona e Amsterdã já adotam sistemas inteligentes que monitoram e ajustam variáveis urbanas com base em algoritmos preditivos.</a:t>
              </a:r>
            </a:p>
            <a:p>
              <a:pPr algn="l">
                <a:lnSpc>
                  <a:spcPts val="1119"/>
                </a:lnSpc>
              </a:pPr>
            </a:p>
            <a:p>
              <a:pPr algn="ctr">
                <a:lnSpc>
                  <a:spcPts val="1119"/>
                </a:lnSpc>
              </a:pPr>
              <a:r>
                <a:rPr lang="en-US" sz="799">
                  <a:solidFill>
                    <a:srgbClr val="2B2C30"/>
                  </a:solidFill>
                  <a:latin typeface="DM Sans"/>
                  <a:ea typeface="DM Sans"/>
                  <a:cs typeface="DM Sans"/>
                  <a:sym typeface="DM Sans"/>
                </a:rPr>
                <a:t>“O espaço digital não é paralelo — é integrado.”</a:t>
              </a:r>
            </a:p>
            <a:p>
              <a:pPr algn="l">
                <a:lnSpc>
                  <a:spcPts val="1119"/>
                </a:lnSpc>
              </a:pPr>
            </a:p>
            <a:p>
              <a:pPr algn="l">
                <a:lnSpc>
                  <a:spcPts val="1119"/>
                </a:lnSpc>
              </a:pPr>
            </a:p>
            <a:p>
              <a:pPr algn="l">
                <a:lnSpc>
                  <a:spcPts val="1119"/>
                </a:lnSpc>
              </a:pPr>
            </a:p>
          </p:txBody>
        </p:sp>
      </p:grpSp>
      <p:grpSp>
        <p:nvGrpSpPr>
          <p:cNvPr name="Group 16" id="16"/>
          <p:cNvGrpSpPr/>
          <p:nvPr/>
        </p:nvGrpSpPr>
        <p:grpSpPr>
          <a:xfrm rot="0">
            <a:off x="297180" y="184588"/>
            <a:ext cx="4282440" cy="118504"/>
            <a:chOff x="0" y="0"/>
            <a:chExt cx="5709920" cy="158005"/>
          </a:xfrm>
        </p:grpSpPr>
        <p:sp>
          <p:nvSpPr>
            <p:cNvPr name="TextBox 17" id="17"/>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8" id="18"/>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9" id="19"/>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sp>
        <p:nvSpPr>
          <p:cNvPr name="TextBox 20" id="20"/>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8</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4F0EB"/>
        </a:solidFill>
      </p:bgPr>
    </p:bg>
    <p:spTree>
      <p:nvGrpSpPr>
        <p:cNvPr id="1" name=""/>
        <p:cNvGrpSpPr/>
        <p:nvPr/>
      </p:nvGrpSpPr>
      <p:grpSpPr>
        <a:xfrm>
          <a:off x="0" y="0"/>
          <a:ext cx="0" cy="0"/>
          <a:chOff x="0" y="0"/>
          <a:chExt cx="0" cy="0"/>
        </a:xfrm>
      </p:grpSpPr>
      <p:grpSp>
        <p:nvGrpSpPr>
          <p:cNvPr name="Group 2" id="2"/>
          <p:cNvGrpSpPr/>
          <p:nvPr/>
        </p:nvGrpSpPr>
        <p:grpSpPr>
          <a:xfrm rot="0">
            <a:off x="0" y="0"/>
            <a:ext cx="4876800" cy="487680"/>
            <a:chOff x="0" y="0"/>
            <a:chExt cx="3468725" cy="346873"/>
          </a:xfrm>
        </p:grpSpPr>
        <p:sp>
          <p:nvSpPr>
            <p:cNvPr name="Freeform 3" id="3"/>
            <p:cNvSpPr/>
            <p:nvPr/>
          </p:nvSpPr>
          <p:spPr>
            <a:xfrm flipH="false" flipV="false" rot="0">
              <a:off x="0" y="0"/>
              <a:ext cx="3468725" cy="346873"/>
            </a:xfrm>
            <a:custGeom>
              <a:avLst/>
              <a:gdLst/>
              <a:ahLst/>
              <a:cxnLst/>
              <a:rect r="r" b="b" t="t" l="l"/>
              <a:pathLst>
                <a:path h="346873" w="3468725">
                  <a:moveTo>
                    <a:pt x="0" y="0"/>
                  </a:moveTo>
                  <a:lnTo>
                    <a:pt x="3468725" y="0"/>
                  </a:lnTo>
                  <a:lnTo>
                    <a:pt x="3468725" y="346873"/>
                  </a:lnTo>
                  <a:lnTo>
                    <a:pt x="0" y="346873"/>
                  </a:lnTo>
                  <a:close/>
                </a:path>
              </a:pathLst>
            </a:custGeom>
            <a:solidFill>
              <a:srgbClr val="6F8377"/>
            </a:solidFill>
          </p:spPr>
        </p:sp>
        <p:sp>
          <p:nvSpPr>
            <p:cNvPr name="TextBox 4" id="4"/>
            <p:cNvSpPr txBox="true"/>
            <p:nvPr/>
          </p:nvSpPr>
          <p:spPr>
            <a:xfrm>
              <a:off x="0" y="0"/>
              <a:ext cx="3468725" cy="346873"/>
            </a:xfrm>
            <a:prstGeom prst="rect">
              <a:avLst/>
            </a:prstGeom>
          </p:spPr>
          <p:txBody>
            <a:bodyPr anchor="ctr" rtlCol="false" tIns="25394" lIns="25394" bIns="25394" rIns="25394"/>
            <a:lstStyle/>
            <a:p>
              <a:pPr algn="ctr">
                <a:lnSpc>
                  <a:spcPts val="1079"/>
                </a:lnSpc>
              </a:pPr>
            </a:p>
          </p:txBody>
        </p:sp>
      </p:grpSp>
      <p:sp>
        <p:nvSpPr>
          <p:cNvPr name="TextBox 5" id="5"/>
          <p:cNvSpPr txBox="true"/>
          <p:nvPr/>
        </p:nvSpPr>
        <p:spPr>
          <a:xfrm rot="0">
            <a:off x="297180" y="1340608"/>
            <a:ext cx="3346232" cy="1046668"/>
          </a:xfrm>
          <a:prstGeom prst="rect">
            <a:avLst/>
          </a:prstGeom>
        </p:spPr>
        <p:txBody>
          <a:bodyPr anchor="t" rtlCol="false" tIns="0" lIns="0" bIns="0" rIns="0">
            <a:spAutoFit/>
          </a:bodyPr>
          <a:lstStyle/>
          <a:p>
            <a:pPr algn="l">
              <a:lnSpc>
                <a:spcPts val="4168"/>
              </a:lnSpc>
            </a:pPr>
            <a:r>
              <a:rPr lang="en-US" sz="3473">
                <a:solidFill>
                  <a:srgbClr val="2B2C30"/>
                </a:solidFill>
                <a:latin typeface="The Youngest Serif"/>
                <a:ea typeface="The Youngest Serif"/>
                <a:cs typeface="The Youngest Serif"/>
                <a:sym typeface="The Youngest Serif"/>
              </a:rPr>
              <a:t>Construindo o Intangível</a:t>
            </a:r>
          </a:p>
        </p:txBody>
      </p:sp>
      <p:sp>
        <p:nvSpPr>
          <p:cNvPr name="TextBox 6" id="6"/>
          <p:cNvSpPr txBox="true"/>
          <p:nvPr/>
        </p:nvSpPr>
        <p:spPr>
          <a:xfrm rot="0">
            <a:off x="297180" y="1103416"/>
            <a:ext cx="3821098" cy="118537"/>
          </a:xfrm>
          <a:prstGeom prst="rect">
            <a:avLst/>
          </a:prstGeom>
        </p:spPr>
        <p:txBody>
          <a:bodyPr anchor="t" rtlCol="false" tIns="0" lIns="0" bIns="0" rIns="0">
            <a:spAutoFit/>
          </a:bodyPr>
          <a:lstStyle/>
          <a:p>
            <a:pPr algn="l">
              <a:lnSpc>
                <a:spcPts val="960"/>
              </a:lnSpc>
            </a:pPr>
            <a:r>
              <a:rPr lang="en-US" sz="800" spc="94">
                <a:solidFill>
                  <a:srgbClr val="2B2C30"/>
                </a:solidFill>
                <a:latin typeface="The Youngest Serif"/>
                <a:ea typeface="The Youngest Serif"/>
                <a:cs typeface="The Youngest Serif"/>
                <a:sym typeface="The Youngest Serif"/>
              </a:rPr>
              <a:t>CAPÍTULO 3</a:t>
            </a:r>
          </a:p>
        </p:txBody>
      </p:sp>
      <p:sp>
        <p:nvSpPr>
          <p:cNvPr name="TextBox 7" id="7"/>
          <p:cNvSpPr txBox="true"/>
          <p:nvPr/>
        </p:nvSpPr>
        <p:spPr>
          <a:xfrm rot="0">
            <a:off x="297180" y="2442325"/>
            <a:ext cx="4230296" cy="4749344"/>
          </a:xfrm>
          <a:prstGeom prst="rect">
            <a:avLst/>
          </a:prstGeom>
        </p:spPr>
        <p:txBody>
          <a:bodyPr anchor="t" rtlCol="false" tIns="0" lIns="0" bIns="0" rIns="0">
            <a:spAutoFit/>
          </a:bodyPr>
          <a:lstStyle/>
          <a:p>
            <a:pPr algn="l">
              <a:lnSpc>
                <a:spcPts val="1192"/>
              </a:lnSpc>
            </a:pPr>
            <a:r>
              <a:rPr lang="en-US" sz="852" b="true">
                <a:solidFill>
                  <a:srgbClr val="2B2C30"/>
                </a:solidFill>
                <a:latin typeface="DM Sans Bold"/>
                <a:ea typeface="DM Sans Bold"/>
                <a:cs typeface="DM Sans Bold"/>
                <a:sym typeface="DM Sans Bold"/>
              </a:rPr>
              <a:t>Infraestrutura de dados: o novo alicerce</a:t>
            </a:r>
          </a:p>
          <a:p>
            <a:pPr algn="l">
              <a:lnSpc>
                <a:spcPts val="1192"/>
              </a:lnSpc>
            </a:pPr>
            <a:r>
              <a:rPr lang="en-US" sz="852">
                <a:solidFill>
                  <a:srgbClr val="2B2C30"/>
                </a:solidFill>
                <a:latin typeface="DM Sans"/>
                <a:ea typeface="DM Sans"/>
                <a:cs typeface="DM Sans"/>
                <a:sym typeface="DM Sans"/>
              </a:rPr>
              <a:t>A infraestrutura de dados é composta por sensores, redes de comunicação, servidores, softwares e plataformas que coletam, processam e distribuem informações sobre o ambiente urbano. Essa estrutura é invisível aos olhos, mas essencial para o funcionamento das chamadas cidades inteligentes.</a:t>
            </a:r>
          </a:p>
          <a:p>
            <a:pPr algn="l">
              <a:lnSpc>
                <a:spcPts val="1192"/>
              </a:lnSpc>
            </a:pPr>
          </a:p>
          <a:p>
            <a:pPr algn="l">
              <a:lnSpc>
                <a:spcPts val="1192"/>
              </a:lnSpc>
            </a:pPr>
            <a:r>
              <a:rPr lang="en-US" sz="852">
                <a:solidFill>
                  <a:srgbClr val="2B2C30"/>
                </a:solidFill>
                <a:latin typeface="DM Sans"/>
                <a:ea typeface="DM Sans"/>
                <a:cs typeface="DM Sans"/>
                <a:sym typeface="DM Sans"/>
              </a:rPr>
              <a:t>O uso de IA nesses sistemas permite identificar padrões, prever comportamentos e propor soluções automatizadas. No entanto, essa dependência tecnológica levanta questões sobre privacidade, segurança da informação e governança dos dados. Quem controla esses sistemas? Quem tem acesso às informações? Como garantir que os algoritmos não reproduzam desigualdades?</a:t>
            </a:r>
          </a:p>
          <a:p>
            <a:pPr algn="l">
              <a:lnSpc>
                <a:spcPts val="1192"/>
              </a:lnSpc>
            </a:pPr>
          </a:p>
          <a:p>
            <a:pPr algn="l">
              <a:lnSpc>
                <a:spcPts val="1192"/>
              </a:lnSpc>
            </a:pPr>
            <a:r>
              <a:rPr lang="en-US" sz="852">
                <a:solidFill>
                  <a:srgbClr val="2B2C30"/>
                </a:solidFill>
                <a:latin typeface="DM Sans"/>
                <a:ea typeface="DM Sans"/>
                <a:cs typeface="DM Sans"/>
                <a:sym typeface="DM Sans"/>
              </a:rPr>
              <a:t>A metáfora do “código como novo concreto” expressa essa mudança de paradigma: o que antes era projetado com tijolos e vigas, agora também é desenhado com linguagens de programação, bancos de dados e interfaces digitais.</a:t>
            </a:r>
          </a:p>
          <a:p>
            <a:pPr algn="l">
              <a:lnSpc>
                <a:spcPts val="1192"/>
              </a:lnSpc>
            </a:pPr>
          </a:p>
          <a:p>
            <a:pPr algn="l">
              <a:lnSpc>
                <a:spcPts val="1192"/>
              </a:lnSpc>
            </a:pPr>
            <a:r>
              <a:rPr lang="en-US" sz="852" b="true">
                <a:solidFill>
                  <a:srgbClr val="2B2C30"/>
                </a:solidFill>
                <a:latin typeface="DM Sans Bold"/>
                <a:ea typeface="DM Sans Bold"/>
                <a:cs typeface="DM Sans Bold"/>
                <a:sym typeface="DM Sans Bold"/>
              </a:rPr>
              <a:t>O papel do humano em um mundo híbrido</a:t>
            </a:r>
          </a:p>
          <a:p>
            <a:pPr algn="l">
              <a:lnSpc>
                <a:spcPts val="1192"/>
              </a:lnSpc>
            </a:pPr>
            <a:r>
              <a:rPr lang="en-US" sz="852">
                <a:solidFill>
                  <a:srgbClr val="2B2C30"/>
                </a:solidFill>
                <a:latin typeface="DM Sans"/>
                <a:ea typeface="DM Sans"/>
                <a:cs typeface="DM Sans"/>
                <a:sym typeface="DM Sans"/>
              </a:rPr>
              <a:t>A presença crescente de sistemas automatizados na arquitetura e no urbanismo exige uma redefinição do papel do profissional. O arquiteto não é mais apenas um projetista de formas, mas também um mediador entre o físico e o digital, entre o humano e o algorítmico.</a:t>
            </a:r>
          </a:p>
          <a:p>
            <a:pPr algn="l">
              <a:lnSpc>
                <a:spcPts val="1192"/>
              </a:lnSpc>
            </a:pPr>
          </a:p>
          <a:p>
            <a:pPr algn="l">
              <a:lnSpc>
                <a:spcPts val="1192"/>
              </a:lnSpc>
            </a:pPr>
            <a:r>
              <a:rPr lang="en-US" sz="852">
                <a:solidFill>
                  <a:srgbClr val="2B2C30"/>
                </a:solidFill>
                <a:latin typeface="DM Sans"/>
                <a:ea typeface="DM Sans"/>
                <a:cs typeface="DM Sans"/>
                <a:sym typeface="DM Sans"/>
              </a:rPr>
              <a:t>Essa mediação exige competências técnicas — como leitura de dados, compreensão de sistemas computacionais e uso de ferramentas digitais — mas também sensibilidade ética e social. O espaço urbano não pode ser reduzido a métricas de eficiência. Ele deve acolher a diversidade, o improviso, o afeto.</a:t>
            </a:r>
          </a:p>
          <a:p>
            <a:pPr algn="l">
              <a:lnSpc>
                <a:spcPts val="1192"/>
              </a:lnSpc>
            </a:pPr>
          </a:p>
          <a:p>
            <a:pPr algn="l">
              <a:lnSpc>
                <a:spcPts val="1192"/>
              </a:lnSpc>
            </a:pPr>
            <a:r>
              <a:rPr lang="en-US" sz="852">
                <a:solidFill>
                  <a:srgbClr val="2B2C30"/>
                </a:solidFill>
                <a:latin typeface="DM Sans"/>
                <a:ea typeface="DM Sans"/>
                <a:cs typeface="DM Sans"/>
                <a:sym typeface="DM Sans"/>
              </a:rPr>
              <a:t>Como estudante, percebo que essa transição para um mundo híbrido exige abertura ao novo, mas também crítica ao que se apresenta como inevitável. A tecnologia deve ser usada como ferramenta, não como fim. E o projeto arquitetônico deve continuar sendo um espaço de escuta, cuidado e responsabilidade.</a:t>
            </a:r>
          </a:p>
          <a:p>
            <a:pPr algn="l">
              <a:lnSpc>
                <a:spcPts val="1192"/>
              </a:lnSpc>
            </a:pPr>
          </a:p>
        </p:txBody>
      </p:sp>
      <p:grpSp>
        <p:nvGrpSpPr>
          <p:cNvPr name="Group 8" id="8"/>
          <p:cNvGrpSpPr/>
          <p:nvPr/>
        </p:nvGrpSpPr>
        <p:grpSpPr>
          <a:xfrm rot="0">
            <a:off x="297180" y="184588"/>
            <a:ext cx="4282440" cy="118504"/>
            <a:chOff x="0" y="0"/>
            <a:chExt cx="5709920" cy="158005"/>
          </a:xfrm>
        </p:grpSpPr>
        <p:sp>
          <p:nvSpPr>
            <p:cNvPr name="TextBox 9" id="9"/>
            <p:cNvSpPr txBox="true"/>
            <p:nvPr/>
          </p:nvSpPr>
          <p:spPr>
            <a:xfrm rot="0">
              <a:off x="0" y="0"/>
              <a:ext cx="3616975" cy="158005"/>
            </a:xfrm>
            <a:prstGeom prst="rect">
              <a:avLst/>
            </a:prstGeom>
          </p:spPr>
          <p:txBody>
            <a:bodyPr anchor="t" rtlCol="false" tIns="0" lIns="0" bIns="0" rIns="0">
              <a:spAutoFit/>
            </a:bodyPr>
            <a:lstStyle/>
            <a:p>
              <a:pPr algn="l">
                <a:lnSpc>
                  <a:spcPts val="959"/>
                </a:lnSpc>
                <a:spcBef>
                  <a:spcPct val="0"/>
                </a:spcBef>
              </a:pPr>
              <a:r>
                <a:rPr lang="en-US" b="true" sz="799" spc="23">
                  <a:solidFill>
                    <a:srgbClr val="F4F0EB"/>
                  </a:solidFill>
                  <a:latin typeface="DM Sans Bold"/>
                  <a:ea typeface="DM Sans Bold"/>
                  <a:cs typeface="DM Sans Bold"/>
                  <a:sym typeface="DM Sans Bold"/>
                </a:rPr>
                <a:t>ARQUITETURA DO INVISÍVEL</a:t>
              </a:r>
            </a:p>
          </p:txBody>
        </p:sp>
        <p:sp>
          <p:nvSpPr>
            <p:cNvPr name="TextBox 10" id="10"/>
            <p:cNvSpPr txBox="true"/>
            <p:nvPr/>
          </p:nvSpPr>
          <p:spPr>
            <a:xfrm rot="0">
              <a:off x="3866322" y="0"/>
              <a:ext cx="1843598" cy="158005"/>
            </a:xfrm>
            <a:prstGeom prst="rect">
              <a:avLst/>
            </a:prstGeom>
          </p:spPr>
          <p:txBody>
            <a:bodyPr anchor="t" rtlCol="false" tIns="0" lIns="0" bIns="0" rIns="0">
              <a:spAutoFit/>
            </a:bodyPr>
            <a:lstStyle/>
            <a:p>
              <a:pPr algn="r">
                <a:lnSpc>
                  <a:spcPts val="959"/>
                </a:lnSpc>
                <a:spcBef>
                  <a:spcPct val="0"/>
                </a:spcBef>
              </a:pPr>
              <a:r>
                <a:rPr lang="en-US" b="true" sz="799" spc="23">
                  <a:solidFill>
                    <a:srgbClr val="F4F0EB"/>
                  </a:solidFill>
                  <a:latin typeface="DM Sans Bold"/>
                  <a:ea typeface="DM Sans Bold"/>
                  <a:cs typeface="DM Sans Bold"/>
                  <a:sym typeface="DM Sans Bold"/>
                </a:rPr>
                <a:t>PÂMELA AMANI</a:t>
              </a:r>
            </a:p>
          </p:txBody>
        </p:sp>
      </p:grpSp>
      <p:sp>
        <p:nvSpPr>
          <p:cNvPr name="TextBox 11" id="11"/>
          <p:cNvSpPr txBox="true"/>
          <p:nvPr/>
        </p:nvSpPr>
        <p:spPr>
          <a:xfrm rot="0">
            <a:off x="3196922" y="7316908"/>
            <a:ext cx="1382698" cy="118504"/>
          </a:xfrm>
          <a:prstGeom prst="rect">
            <a:avLst/>
          </a:prstGeom>
        </p:spPr>
        <p:txBody>
          <a:bodyPr anchor="t" rtlCol="false" tIns="0" lIns="0" bIns="0" rIns="0">
            <a:spAutoFit/>
          </a:bodyPr>
          <a:lstStyle/>
          <a:p>
            <a:pPr algn="r">
              <a:lnSpc>
                <a:spcPts val="959"/>
              </a:lnSpc>
              <a:spcBef>
                <a:spcPct val="0"/>
              </a:spcBef>
            </a:pPr>
            <a:r>
              <a:rPr lang="en-US" b="true" sz="799" spc="23">
                <a:solidFill>
                  <a:srgbClr val="6F8377"/>
                </a:solidFill>
                <a:latin typeface="DM Sans Bold"/>
                <a:ea typeface="DM Sans Bold"/>
                <a:cs typeface="DM Sans Bold"/>
                <a:sym typeface="DM Sans Bold"/>
              </a:rPr>
              <a:t>@BYAMXNI</a:t>
            </a:r>
          </a:p>
        </p:txBody>
      </p:sp>
      <p:sp>
        <p:nvSpPr>
          <p:cNvPr name="TextBox 12" id="12"/>
          <p:cNvSpPr txBox="true"/>
          <p:nvPr/>
        </p:nvSpPr>
        <p:spPr>
          <a:xfrm rot="-170298">
            <a:off x="869350" y="7071194"/>
            <a:ext cx="3516529" cy="218035"/>
          </a:xfrm>
          <a:prstGeom prst="rect">
            <a:avLst/>
          </a:prstGeom>
        </p:spPr>
        <p:txBody>
          <a:bodyPr anchor="t" rtlCol="false" tIns="0" lIns="0" bIns="0" rIns="0">
            <a:spAutoFit/>
          </a:bodyPr>
          <a:lstStyle/>
          <a:p>
            <a:pPr algn="l">
              <a:lnSpc>
                <a:spcPts val="1796"/>
              </a:lnSpc>
              <a:spcBef>
                <a:spcPct val="0"/>
              </a:spcBef>
            </a:pPr>
            <a:r>
              <a:rPr lang="en-US" sz="1496">
                <a:solidFill>
                  <a:srgbClr val="000000"/>
                </a:solidFill>
                <a:latin typeface="The Youngest Script"/>
                <a:ea typeface="The Youngest Script"/>
                <a:cs typeface="The Youngest Script"/>
                <a:sym typeface="The Youngest Script"/>
              </a:rPr>
              <a:t>“O invisível não é ausência — é estrutura.”</a:t>
            </a:r>
          </a:p>
        </p:txBody>
      </p:sp>
      <p:sp>
        <p:nvSpPr>
          <p:cNvPr name="TextBox 13" id="13"/>
          <p:cNvSpPr txBox="true"/>
          <p:nvPr/>
        </p:nvSpPr>
        <p:spPr>
          <a:xfrm rot="0">
            <a:off x="2409081" y="7324185"/>
            <a:ext cx="152400" cy="190500"/>
          </a:xfrm>
          <a:prstGeom prst="rect">
            <a:avLst/>
          </a:prstGeom>
        </p:spPr>
        <p:txBody>
          <a:bodyPr anchor="t" rtlCol="false" tIns="0" lIns="0" bIns="0" rIns="0" wrap="none">
            <a:spAutoFit/>
          </a:bodyPr>
          <a:lstStyle/>
          <a:p>
            <a:pPr algn="ctr" marL="0" indent="0" lvl="0">
              <a:lnSpc>
                <a:spcPts val="1388"/>
              </a:lnSpc>
              <a:spcBef>
                <a:spcPct val="0"/>
              </a:spcBef>
            </a:pPr>
            <a:r>
              <a:rPr lang="en-US" sz="991" strike="noStrike" u="none">
                <a:solidFill>
                  <a:srgbClr val="374523"/>
                </a:solidFill>
                <a:latin typeface="The Seasons"/>
                <a:ea typeface="The Seasons"/>
                <a:cs typeface="The Seasons"/>
                <a:sym typeface="The Seaso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DAG2a0zkZqE</dc:identifier>
  <dcterms:modified xsi:type="dcterms:W3CDTF">2011-08-01T06:04:30Z</dcterms:modified>
  <cp:revision>1</cp:revision>
  <dc:title>ARQUITETURA-DO-INVISIVEL-E-BOOK</dc:title>
</cp:coreProperties>
</file>

<file path=docProps/thumbnail.jpeg>
</file>